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enkapoun@gmail.com" TargetMode="External"/><Relationship Id="rId3" Type="http://schemas.openxmlformats.org/officeDocument/2006/relationships/hyperlink" Target="http://facebook.com/NejlepsiCopywriter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de řídit kreativní agenturu z maloměstského obýváku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Jde řídit kreativní agenturu z maloměstského obýváku?</a:t>
            </a:r>
          </a:p>
        </p:txBody>
      </p:sp>
      <p:sp>
        <p:nvSpPr>
          <p:cNvPr id="120" name="Pavel Šenkapoun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Pavel Šenkapoun</a:t>
            </a:r>
          </a:p>
          <a:p>
            <a:pPr>
              <a:defRPr sz="2600"/>
            </a:pPr>
            <a:r>
              <a:t>logos.agency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jlepší copywriter – WTF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Nejlepší copywriter – WTF?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creen Shot 2018-05-09 at 20.16.06.png" descr="Screen Shot 2018-05-09 at 20.16.06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3380949"/>
            <a:ext cx="5334000" cy="6027001"/>
          </a:xfrm>
          <a:prstGeom prst="rect">
            <a:avLst/>
          </a:prstGeom>
        </p:spPr>
      </p:pic>
      <p:sp>
        <p:nvSpPr>
          <p:cNvPr id="150" name="Přímá reakce na &quot;Dobrého copywritera&quot; Richarda Dobiáš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040"/>
            </a:lvl1pPr>
          </a:lstStyle>
          <a:p>
            <a:pPr/>
            <a:r>
              <a:t>Přímá reakce na "Dobrého copywritera" Richarda Dobiáše.</a:t>
            </a:r>
          </a:p>
        </p:txBody>
      </p:sp>
      <p:sp>
        <p:nvSpPr>
          <p:cNvPr id="151" name="A údiv nad tím, že doména &quot;nejlepsicopywriter.cz&quot; je ještě volná."/>
          <p:cNvSpPr txBox="1"/>
          <p:nvPr>
            <p:ph type="body" sz="quarter" idx="1"/>
          </p:nvPr>
        </p:nvSpPr>
        <p:spPr>
          <a:xfrm>
            <a:off x="815463" y="4724400"/>
            <a:ext cx="5334001" cy="4114800"/>
          </a:xfrm>
          <a:prstGeom prst="rect">
            <a:avLst/>
          </a:prstGeom>
        </p:spPr>
        <p:txBody>
          <a:bodyPr/>
          <a:lstStyle/>
          <a:p>
            <a:pPr/>
            <a:r>
              <a:t>A údiv nad tím, že doména "nejlepsicopywriter.cz" je ještě volná.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rebel_rebel-400x600.jpg" descr="rebel_rebel-400x60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313" t="0" r="1313" b="0"/>
          <a:stretch>
            <a:fillRect/>
          </a:stretch>
        </p:blipFill>
        <p:spPr>
          <a:xfrm>
            <a:off x="6718299" y="635000"/>
            <a:ext cx="5334001" cy="8216900"/>
          </a:xfrm>
          <a:prstGeom prst="rect">
            <a:avLst/>
          </a:prstGeom>
        </p:spPr>
      </p:pic>
      <p:sp>
        <p:nvSpPr>
          <p:cNvPr id="154" name="Provokace jdoucí proti autoritám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Provokace jdoucí proti autoritám.</a:t>
            </a:r>
          </a:p>
        </p:txBody>
      </p:sp>
      <p:sp>
        <p:nvSpPr>
          <p:cNvPr id="15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omas_Brezina.jpg" descr="Tomas_Brezina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914" t="0" r="8914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8" name="Touha dělat co nejlepší copywriting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Touha dělat co nejlepší copywriting.</a:t>
            </a:r>
          </a:p>
        </p:txBody>
      </p:sp>
      <p:sp>
        <p:nvSpPr>
          <p:cNvPr id="159" name="Inspiroval mě příběh majitele společnosti BEST Tomáše Březiny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Inspiroval mě příběh majitele společnosti BEST Tomáše Březiny.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NC.png" descr="NC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2288241"/>
            <a:ext cx="5334000" cy="4910418"/>
          </a:xfrm>
          <a:prstGeom prst="rect">
            <a:avLst/>
          </a:prstGeom>
        </p:spPr>
      </p:pic>
      <p:sp>
        <p:nvSpPr>
          <p:cNvPr id="162" name="Touha dělat se zajímavými klient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Touha dělat se zajímavými klienty.</a:t>
            </a:r>
          </a:p>
        </p:txBody>
      </p:sp>
      <p:sp>
        <p:nvSpPr>
          <p:cNvPr id="163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18-05-09 at 20.11.21.png" descr="Screen Shot 2018-05-09 at 20.11.2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25600" y="2539703"/>
            <a:ext cx="9753600" cy="2172295"/>
          </a:xfrm>
          <a:prstGeom prst="rect">
            <a:avLst/>
          </a:prstGeom>
        </p:spPr>
      </p:pic>
      <p:sp>
        <p:nvSpPr>
          <p:cNvPr id="166" name="Záměr vytvořit kolem značky &quot;agenturu&quot;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Záměr vytvořit kolem značky "agenturu".</a:t>
            </a:r>
          </a:p>
        </p:txBody>
      </p:sp>
      <p:sp>
        <p:nvSpPr>
          <p:cNvPr id="167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fired.jpg" descr="fired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652" t="0" r="16652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0" name="Vědomí, že jednou budu muset tuto značku odkopnou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040"/>
            </a:lvl1pPr>
          </a:lstStyle>
          <a:p>
            <a:pPr/>
            <a:r>
              <a:t>Vědomí, že jednou budu muset tuto značku odkopnout.</a:t>
            </a:r>
          </a:p>
        </p:txBody>
      </p:sp>
      <p:sp>
        <p:nvSpPr>
          <p:cNvPr id="171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8-05-09 at 20.40.24.png" descr="Screen Shot 2018-05-09 at 20.40.2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25600" y="1087186"/>
            <a:ext cx="9753600" cy="5077327"/>
          </a:xfrm>
          <a:prstGeom prst="rect">
            <a:avLst/>
          </a:prstGeom>
        </p:spPr>
      </p:pic>
      <p:sp>
        <p:nvSpPr>
          <p:cNvPr id="174" name="201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2016</a:t>
            </a:r>
          </a:p>
        </p:txBody>
      </p:sp>
      <p:sp>
        <p:nvSpPr>
          <p:cNvPr id="175" name="Rok prosperity a založení Logos Agency, s.r.o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Rok prosperity a založení Logos Agency, s.r.o.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oč opustit OSVČ a NC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Proč opustit OSVČ a NC?</a:t>
            </a:r>
          </a:p>
        </p:txBody>
      </p:sp>
      <p:sp>
        <p:nvSpPr>
          <p:cNvPr id="178" name="Dávat zástupcům velkých firem vizitky s nápisem &quot;Nejlepší copywriter&quot; se často neobešlo bez trapných momentů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Dávat zástupcům velkých firem vizitky s nápisem "Nejlepší copywriter" se často neobešlo bez trapných momentů.</a:t>
            </a:r>
          </a:p>
          <a:p>
            <a:pPr/>
            <a:r>
              <a:t>Přechod na s.r.o. jsem vnímal jako součást marketingu, jako signál růstu.</a:t>
            </a:r>
          </a:p>
          <a:p>
            <a:pPr/>
            <a:r>
              <a:t>Z marketingových důvodů jsem taky plánoval otevřít kamennou kancelář v Praze.</a:t>
            </a:r>
          </a:p>
          <a:p>
            <a:pPr/>
            <a:r>
              <a:t>Chápal jsem to i jako krok vpřed pro hledání případných budoucích partnerů/investorů.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554359.jpg" descr="554359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62" r="0" b="45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1" name="20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</a:t>
            </a:r>
          </a:p>
        </p:txBody>
      </p:sp>
      <p:sp>
        <p:nvSpPr>
          <p:cNvPr id="182" name="V plánu jsem měl idylu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 plánu jsem měl idylu.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D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rowning-2049247_1920.jpg" descr="drowning-204924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89" r="0" b="45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5" name="20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</a:t>
            </a:r>
          </a:p>
        </p:txBody>
      </p:sp>
      <p:sp>
        <p:nvSpPr>
          <p:cNvPr id="186" name="Ve skutečnosti přišla krize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 skutečnosti přišla krize.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376390-64eb5.jpg" descr="O376390-64eb5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opad krize na prác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Dopad krize na práci</a:t>
            </a:r>
          </a:p>
        </p:txBody>
      </p:sp>
      <p:sp>
        <p:nvSpPr>
          <p:cNvPr id="191" name="Web Logos.agency jsme spustili téměř s ročním zpoždění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729" indent="-203729" defTabSz="457200">
              <a:lnSpc>
                <a:spcPts val="5900"/>
              </a:lnSpc>
              <a:spcBef>
                <a:spcPts val="0"/>
              </a:spcBef>
              <a:defRPr sz="3266">
                <a:latin typeface="Arial"/>
                <a:ea typeface="Arial"/>
                <a:cs typeface="Arial"/>
                <a:sym typeface="Arial"/>
              </a:defRPr>
            </a:pPr>
            <a:r>
              <a:t> Web Logos.agency jsme spustili téměř s ročním zpožděním.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203729" indent="-203729" defTabSz="457200">
              <a:lnSpc>
                <a:spcPts val="5900"/>
              </a:lnSpc>
              <a:spcBef>
                <a:spcPts val="0"/>
              </a:spcBef>
              <a:defRPr sz="3266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  <a:r>
              <a:t>Přišel jsem o 4 kolegy.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203729" indent="-203729" defTabSz="457200">
              <a:lnSpc>
                <a:spcPts val="5900"/>
              </a:lnSpc>
              <a:spcBef>
                <a:spcPts val="0"/>
              </a:spcBef>
              <a:defRPr sz="3266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  <a:r>
              <a:t>Ke konci roku vázla akvizice nových zakázek.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203729" indent="-203729" defTabSz="457200">
              <a:lnSpc>
                <a:spcPts val="5900"/>
              </a:lnSpc>
              <a:spcBef>
                <a:spcPts val="0"/>
              </a:spcBef>
              <a:defRPr sz="3266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  <a:r>
              <a:t>Na přelomu října a listopadu 2017 jsem byl jen maličký kousek od krachu.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unrise-1756274_1920.jpg" descr="sunrise-1756274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709" t="0" r="870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4" name="201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2018</a:t>
            </a:r>
          </a:p>
        </p:txBody>
      </p:sp>
      <p:sp>
        <p:nvSpPr>
          <p:cNvPr id="195" name="Odraz ode dna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Odraz ode dna.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ilver lining of my clou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Silver lining of my cloud</a:t>
            </a:r>
          </a:p>
        </p:txBody>
      </p:sp>
      <p:sp>
        <p:nvSpPr>
          <p:cNvPr id="198" name="Bylo štěstí, že jsem neplatil nájem za kancelář ani zaměstnance s fixní mzdou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979" indent="-425979" defTabSz="457200">
              <a:lnSpc>
                <a:spcPts val="5600"/>
              </a:lnSpc>
              <a:spcBef>
                <a:spcPts val="0"/>
              </a:spcBef>
              <a:defRPr sz="3066">
                <a:latin typeface="Arial"/>
                <a:ea typeface="Arial"/>
                <a:cs typeface="Arial"/>
                <a:sym typeface="Arial"/>
              </a:defRPr>
            </a:pPr>
            <a:r>
              <a:t>Bylo štěstí, že jsem neplatil nájem za kancelář ani zaměstnance s fixní mzdou.</a:t>
            </a:r>
          </a:p>
          <a:p>
            <a:pPr marL="425979" indent="-425979" defTabSz="457200">
              <a:lnSpc>
                <a:spcPts val="5600"/>
              </a:lnSpc>
              <a:spcBef>
                <a:spcPts val="0"/>
              </a:spcBef>
              <a:defRPr sz="3066">
                <a:latin typeface="Arial"/>
                <a:ea typeface="Arial"/>
                <a:cs typeface="Arial"/>
                <a:sym typeface="Arial"/>
              </a:defRPr>
            </a:pPr>
            <a:r>
              <a:t>Našel jsem sílu rozejít se s kolegy, se kterými spolupráce nefungovala.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25979" indent="-425979" defTabSz="457200">
              <a:lnSpc>
                <a:spcPts val="5600"/>
              </a:lnSpc>
              <a:spcBef>
                <a:spcPts val="0"/>
              </a:spcBef>
              <a:defRPr sz="3066">
                <a:latin typeface="Arial"/>
                <a:ea typeface="Arial"/>
                <a:cs typeface="Arial"/>
                <a:sym typeface="Arial"/>
              </a:defRPr>
            </a:pPr>
            <a:r>
              <a:t>Abych přežil, vypsal jsem několik školení, díky nimž jsem získal kolegy nové.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25979" indent="-425979" defTabSz="457200">
              <a:lnSpc>
                <a:spcPts val="5600"/>
              </a:lnSpc>
              <a:spcBef>
                <a:spcPts val="0"/>
              </a:spcBef>
              <a:defRPr sz="3066">
                <a:latin typeface="Arial"/>
                <a:ea typeface="Arial"/>
                <a:cs typeface="Arial"/>
                <a:sym typeface="Arial"/>
              </a:defRPr>
            </a:pPr>
            <a:r>
              <a:t>Opřel jsem se do propagace agentury.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425979" indent="-425979" defTabSz="457200">
              <a:lnSpc>
                <a:spcPts val="5600"/>
              </a:lnSpc>
              <a:spcBef>
                <a:spcPts val="0"/>
              </a:spcBef>
              <a:defRPr sz="3066">
                <a:latin typeface="Arial"/>
                <a:ea typeface="Arial"/>
                <a:cs typeface="Arial"/>
                <a:sym typeface="Arial"/>
              </a:defRPr>
            </a:pPr>
            <a:r>
              <a:t>Výsledek byl, že jsem na začátku roku 2018 získal několik velkých klientů, na které jsem celé ty 4 roky čekal.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ethics-2991600_1920.jpg" descr="ethics-2991600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81" t="0" r="2881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download.jpeg" descr="download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947" t="0" r="2947" b="0"/>
          <a:stretch>
            <a:fillRect/>
          </a:stretch>
        </p:blipFill>
        <p:spPr>
          <a:xfrm>
            <a:off x="5304620" y="2162116"/>
            <a:ext cx="7355842" cy="5201632"/>
          </a:xfrm>
          <a:prstGeom prst="rect">
            <a:avLst/>
          </a:prstGeom>
        </p:spPr>
      </p:pic>
      <p:pic>
        <p:nvPicPr>
          <p:cNvPr id="203" name="41f3fc4badc8a13cc78903a991ae5eab.jpg" descr="41f3fc4badc8a13cc78903a991ae5eab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25338" t="0" r="25338" b="0"/>
          <a:stretch>
            <a:fillRect/>
          </a:stretch>
        </p:blipFill>
        <p:spPr>
          <a:xfrm>
            <a:off x="30991" y="1388521"/>
            <a:ext cx="4985571" cy="74546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raha.jpg" descr="praha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861" t="0" r="2861" b="0"/>
          <a:stretch>
            <a:fillRect/>
          </a:stretch>
        </p:blipFill>
        <p:spPr>
          <a:xfrm>
            <a:off x="5304619" y="2162116"/>
            <a:ext cx="7355843" cy="5201632"/>
          </a:xfrm>
          <a:prstGeom prst="rect">
            <a:avLst/>
          </a:prstGeom>
        </p:spPr>
      </p:pic>
      <p:pic>
        <p:nvPicPr>
          <p:cNvPr id="206" name="vez-od-ic.jpg" descr="vez-od-ic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7065" t="0" r="15114" b="12723"/>
          <a:stretch>
            <a:fillRect/>
          </a:stretch>
        </p:blipFill>
        <p:spPr>
          <a:xfrm>
            <a:off x="30991" y="1398999"/>
            <a:ext cx="4985571" cy="74441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creen Shot 2018-05-09 at 22.26.43.png" descr="Screen Shot 2018-05-09 at 22.26.43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852059" y="673100"/>
            <a:ext cx="9300682" cy="5905501"/>
          </a:xfrm>
          <a:prstGeom prst="rect">
            <a:avLst/>
          </a:prstGeom>
        </p:spPr>
      </p:pic>
      <p:sp>
        <p:nvSpPr>
          <p:cNvPr id="209" name="Clou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Cloud</a:t>
            </a:r>
          </a:p>
        </p:txBody>
      </p:sp>
      <p:sp>
        <p:nvSpPr>
          <p:cNvPr id="210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0140 (1).JPG" descr="IMG_0140 (1)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522" t="0" r="1841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213" name="&quot;Obývák&quot; a &quot;pražská kavárna&quot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"Obývák" a "pražská kavárna"</a:t>
            </a:r>
          </a:p>
        </p:txBody>
      </p:sp>
      <p:sp>
        <p:nvSpPr>
          <p:cNvPr id="214" name="Oficiálně Logos sice sídlí v Praze, kamennou kancelář ale nemám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Oficiálně Logos sice sídlí v Praze, kamennou kancelář ale nemám.</a:t>
            </a:r>
          </a:p>
          <a:p>
            <a:pPr/>
            <a:r>
              <a:t>Pracuju většinou ze své čáslavské pracovny nebo z pražských kaváren.</a:t>
            </a:r>
          </a:p>
          <a:p>
            <a:pPr/>
            <a:r>
              <a:t>S kolegy i klienty komunikuju z 90 % přes e-maily, telefon a videokonference.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download.jpeg" descr="download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947" t="0" r="2947" b="0"/>
          <a:stretch>
            <a:fillRect/>
          </a:stretch>
        </p:blipFill>
        <p:spPr>
          <a:xfrm>
            <a:off x="5304620" y="2162116"/>
            <a:ext cx="7355842" cy="5201632"/>
          </a:xfrm>
          <a:prstGeom prst="rect">
            <a:avLst/>
          </a:prstGeom>
        </p:spPr>
      </p:pic>
      <p:pic>
        <p:nvPicPr>
          <p:cNvPr id="125" name="41f3fc4badc8a13cc78903a991ae5eab.jpg" descr="41f3fc4badc8a13cc78903a991ae5eab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25338" t="0" r="25338" b="0"/>
          <a:stretch>
            <a:fillRect/>
          </a:stretch>
        </p:blipFill>
        <p:spPr>
          <a:xfrm>
            <a:off x="30991" y="1388521"/>
            <a:ext cx="4985571" cy="74546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video-call-2942368_1920.png" descr="video-call-2942368_1920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35" r="0" b="96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7" name="Skype, Hangout, iPho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Skype, Hangout, iPhone</a:t>
            </a:r>
          </a:p>
        </p:txBody>
      </p:sp>
      <p:sp>
        <p:nvSpPr>
          <p:cNvPr id="218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ball-and-chain-2624325_1920.jpg" descr="ball-and-chain-2624325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802" r="0" b="8802"/>
          <a:stretch>
            <a:fillRect/>
          </a:stretch>
        </p:blipFill>
        <p:spPr>
          <a:xfrm>
            <a:off x="2016990" y="673100"/>
            <a:ext cx="8970821" cy="5905501"/>
          </a:xfrm>
          <a:prstGeom prst="rect">
            <a:avLst/>
          </a:prstGeom>
        </p:spPr>
      </p:pic>
      <p:sp>
        <p:nvSpPr>
          <p:cNvPr id="221" name="Kolegov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Kolegové</a:t>
            </a:r>
          </a:p>
        </p:txBody>
      </p:sp>
      <p:sp>
        <p:nvSpPr>
          <p:cNvPr id="222" name="Místo zaměstnanců mám síť freelancerů či brigádníků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Místo zaměstnanců mám síť freelancerů či brigádníků.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download.jpeg" descr="download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947" t="0" r="2947" b="0"/>
          <a:stretch>
            <a:fillRect/>
          </a:stretch>
        </p:blipFill>
        <p:spPr>
          <a:xfrm>
            <a:off x="5304620" y="2162116"/>
            <a:ext cx="7355842" cy="5201632"/>
          </a:xfrm>
          <a:prstGeom prst="rect">
            <a:avLst/>
          </a:prstGeom>
        </p:spPr>
      </p:pic>
      <p:pic>
        <p:nvPicPr>
          <p:cNvPr id="225" name="41f3fc4badc8a13cc78903a991ae5eab.jpg" descr="41f3fc4badc8a13cc78903a991ae5eab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25338" t="0" r="25338" b="0"/>
          <a:stretch>
            <a:fillRect/>
          </a:stretch>
        </p:blipFill>
        <p:spPr>
          <a:xfrm>
            <a:off x="30991" y="1388521"/>
            <a:ext cx="4985571" cy="74546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raha.jpg" descr="praha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861" t="0" r="2861" b="0"/>
          <a:stretch>
            <a:fillRect/>
          </a:stretch>
        </p:blipFill>
        <p:spPr>
          <a:xfrm>
            <a:off x="5304619" y="2162116"/>
            <a:ext cx="7355843" cy="5201632"/>
          </a:xfrm>
          <a:prstGeom prst="rect">
            <a:avLst/>
          </a:prstGeom>
        </p:spPr>
      </p:pic>
      <p:pic>
        <p:nvPicPr>
          <p:cNvPr id="228" name="vez-od-ic.jpg" descr="vez-od-ic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7065" t="0" r="15114" b="12723"/>
          <a:stretch>
            <a:fillRect/>
          </a:stretch>
        </p:blipFill>
        <p:spPr>
          <a:xfrm>
            <a:off x="30991" y="1398999"/>
            <a:ext cx="4985571" cy="74441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Výhody &quot;kamenné&quot; agent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Výhody "kamenné" agentury</a:t>
            </a:r>
          </a:p>
        </p:txBody>
      </p:sp>
      <p:sp>
        <p:nvSpPr>
          <p:cNvPr id="231" name="Působí to víc seriózně, prestižně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Působí to víc seriózně, prestižně.</a:t>
            </a:r>
          </a:p>
          <a:p>
            <a:pPr/>
            <a:r>
              <a:t>Klienty můžete vzít do zasedačky a chlubit se vymazleným interiérem.</a:t>
            </a:r>
          </a:p>
          <a:p>
            <a:pPr/>
            <a:r>
              <a:t>Můžete se denně setkávat s kolegy a brainstormovat.</a:t>
            </a:r>
          </a:p>
          <a:p>
            <a:pPr/>
            <a:r>
              <a:t>Můžete kolegy efektivněji řídit.</a:t>
            </a:r>
          </a:p>
          <a:p>
            <a:pPr/>
            <a:r>
              <a:t>Nehrabe vám z věčného vysedávání doma.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Nevýhody &quot;kamenné&quot; agent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Nevýhody "kamenné" agentury</a:t>
            </a:r>
          </a:p>
        </p:txBody>
      </p:sp>
      <p:sp>
        <p:nvSpPr>
          <p:cNvPr id="234" name="Hříšné pražské nájm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Hříšné pražské nájmy.</a:t>
            </a:r>
          </a:p>
          <a:p>
            <a:pPr/>
            <a:r>
              <a:t>Nárůst mzdových nákladů.</a:t>
            </a:r>
          </a:p>
          <a:p>
            <a:pPr/>
            <a:r>
              <a:t>Nárůst nákladů na dopravu.</a:t>
            </a:r>
          </a:p>
          <a:p>
            <a:pPr/>
            <a:r>
              <a:t>Menší konkurenceschopnost.</a:t>
            </a:r>
          </a:p>
          <a:p>
            <a:pPr/>
            <a:r>
              <a:t>Nižší ziskovost.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Výhody &quot;cloudové&quot; agent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Výhody "cloudové" agentury</a:t>
            </a:r>
          </a:p>
        </p:txBody>
      </p:sp>
      <p:sp>
        <p:nvSpPr>
          <p:cNvPr id="237" name="Nebývalá svoboda a pružnos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2752"/>
            </a:pPr>
            <a:r>
              <a:t>Nebývalá svoboda a pružnost.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Procesy, postupy, know-how přitom mohou být nastaveny, kodifikovány a uloženy stejně dobřě (ne-li lépe) jako u kamenných agentur.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Možnost pracovat odkudkoli (digitální nomádství).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Možnost vydělávat v Praze a utrácet na maloměstě.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Má to nádech novosti, progresivity, mnoha klientům to přijde zajímavé a vzrušující.</a:t>
            </a:r>
          </a:p>
          <a:p>
            <a:pPr marL="382270" indent="-382270" defTabSz="502412">
              <a:spcBef>
                <a:spcPts val="3600"/>
              </a:spcBef>
              <a:defRPr sz="2752"/>
            </a:pPr>
            <a:r>
              <a:t>Můžu dát klientům dobrou cenu a stále být ve zisku.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evýhody &quot;cloudové&quot; agent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Nevýhody "cloudové" agentury</a:t>
            </a:r>
          </a:p>
        </p:txBody>
      </p:sp>
      <p:sp>
        <p:nvSpPr>
          <p:cNvPr id="240" name="V některých klientech tento koncept vyvolává nedůvěru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 některých klientech tento koncept vyvolává nedůvěru.</a:t>
            </a:r>
          </a:p>
          <a:p>
            <a:pPr/>
            <a:r>
              <a:t>Elektronická komunikace má proti face-to-face setkávání své limity.</a:t>
            </a:r>
          </a:p>
          <a:p>
            <a:pPr/>
            <a:r>
              <a:t>Pracuje-li pro vás síť freelancerů/brigádníků, hůř se plánuje.</a:t>
            </a:r>
          </a:p>
          <a:p>
            <a:pPr/>
            <a:r>
              <a:t>Někdy vám kontakt s lidmi začne trochu chybět.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raha.jpg" descr="praha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861" t="0" r="2861" b="0"/>
          <a:stretch>
            <a:fillRect/>
          </a:stretch>
        </p:blipFill>
        <p:spPr>
          <a:xfrm>
            <a:off x="5304619" y="2162116"/>
            <a:ext cx="7355843" cy="5201632"/>
          </a:xfrm>
          <a:prstGeom prst="rect">
            <a:avLst/>
          </a:prstGeom>
        </p:spPr>
      </p:pic>
      <p:pic>
        <p:nvPicPr>
          <p:cNvPr id="243" name="vez-od-ic.jpg" descr="vez-od-ic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7065" t="0" r="15114" b="12723"/>
          <a:stretch>
            <a:fillRect/>
          </a:stretch>
        </p:blipFill>
        <p:spPr>
          <a:xfrm>
            <a:off x="30991" y="1398999"/>
            <a:ext cx="4985571" cy="74441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download.jpeg" descr="download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947" t="0" r="2947" b="0"/>
          <a:stretch>
            <a:fillRect/>
          </a:stretch>
        </p:blipFill>
        <p:spPr>
          <a:xfrm>
            <a:off x="5304620" y="2162116"/>
            <a:ext cx="7355842" cy="5201632"/>
          </a:xfrm>
          <a:prstGeom prst="rect">
            <a:avLst/>
          </a:prstGeom>
        </p:spPr>
      </p:pic>
      <p:pic>
        <p:nvPicPr>
          <p:cNvPr id="246" name="41f3fc4badc8a13cc78903a991ae5eab.jpg" descr="41f3fc4badc8a13cc78903a991ae5eab.jpg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rcRect l="25338" t="0" r="25338" b="0"/>
          <a:stretch>
            <a:fillRect/>
          </a:stretch>
        </p:blipFill>
        <p:spPr>
          <a:xfrm>
            <a:off x="30991" y="1388521"/>
            <a:ext cx="4985571" cy="74546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igital-nomad-events-759x500.jpg" descr="digital-nomad-events-759x50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20" t="0" r="3420" b="0"/>
          <a:stretch>
            <a:fillRect/>
          </a:stretch>
        </p:blipFill>
        <p:spPr>
          <a:xfrm>
            <a:off x="6718300" y="5092700"/>
            <a:ext cx="5334001" cy="3771900"/>
          </a:xfrm>
          <a:prstGeom prst="rect">
            <a:avLst/>
          </a:prstGeom>
        </p:spPr>
      </p:pic>
      <p:pic>
        <p:nvPicPr>
          <p:cNvPr id="128" name="Worki-Tips-for-Digital-Nomads.jpg" descr="Worki-Tips-for-Digital-Nomads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21134" t="0" r="21134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9" name="S6yrOJ0F_400x400.jpg" descr="S6yrOJ0F_400x400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16560" t="0" r="1656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JDE OBOJÍ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JDE OBOJÍ.</a:t>
            </a:r>
          </a:p>
        </p:txBody>
      </p:sp>
      <p:sp>
        <p:nvSpPr>
          <p:cNvPr id="249" name="Záleží na tom, co vám víc sedne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Záleží na tom, co vám víc sedne.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ěkuju za pozornost!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Děkuju za pozornost!</a:t>
            </a:r>
          </a:p>
        </p:txBody>
      </p:sp>
      <p:sp>
        <p:nvSpPr>
          <p:cNvPr id="252" name="senkapoun@gmail.com…"/>
          <p:cNvSpPr txBox="1"/>
          <p:nvPr>
            <p:ph type="subTitle" sz="half" idx="1"/>
          </p:nvPr>
        </p:nvSpPr>
        <p:spPr>
          <a:xfrm>
            <a:off x="1270000" y="50419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senkapoun@gmail.com</a:t>
            </a:r>
          </a:p>
          <a:p>
            <a:pPr/>
            <a:r>
              <a:t>twitter.com/Senkapoun</a:t>
            </a:r>
          </a:p>
          <a:p>
            <a:pPr/>
            <a:r>
              <a:t>logos.agency</a:t>
            </a:r>
          </a:p>
          <a:p>
            <a:pPr/>
            <a:r>
              <a:t>nejlepsicopywriter.cz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facebook.com/NejlepsiCopywriter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john-1-1080x641.jpg" descr="john-1-1080x64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432" t="0" r="10432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Y TRUE 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TRUE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oys-286245_1920.jpg" descr="boys-286245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91" t="6579" r="2191" b="6579"/>
          <a:stretch>
            <a:fillRect/>
          </a:stretch>
        </p:blipFill>
        <p:spPr>
          <a:xfrm>
            <a:off x="1625599" y="673100"/>
            <a:ext cx="9753601" cy="5905501"/>
          </a:xfrm>
          <a:prstGeom prst="rect">
            <a:avLst/>
          </a:prstGeom>
        </p:spPr>
      </p:pic>
      <p:sp>
        <p:nvSpPr>
          <p:cNvPr id="136" name="20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2010</a:t>
            </a:r>
          </a:p>
        </p:txBody>
      </p:sp>
      <p:sp>
        <p:nvSpPr>
          <p:cNvPr id="137" name="Vyhazov z Cyrilometodějského Gymnázia v Prostějově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Vyhazov z Cyrilometodějského Gymnázia v Prostějově.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rilla-752875_1920.jpg" descr="gorilla-752875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292" r="0" b="72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2010–20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2010–2014</a:t>
            </a:r>
          </a:p>
        </p:txBody>
      </p:sp>
      <p:sp>
        <p:nvSpPr>
          <p:cNvPr id="141" name="Práce v digitálních agenturách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Práce v digitálních agenturách.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NC_WEB.png" descr="NC_WEB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25599" y="763961"/>
            <a:ext cx="9753601" cy="5723778"/>
          </a:xfrm>
          <a:prstGeom prst="rect">
            <a:avLst/>
          </a:prstGeom>
        </p:spPr>
      </p:pic>
      <p:sp>
        <p:nvSpPr>
          <p:cNvPr id="144" name="20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2014</a:t>
            </a:r>
          </a:p>
        </p:txBody>
      </p:sp>
      <p:sp>
        <p:nvSpPr>
          <p:cNvPr id="145" name="Osamostatnění se pod značkou Nejlepší copywriter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3514"/>
            </a:lvl1pPr>
          </a:lstStyle>
          <a:p>
            <a:pPr/>
            <a:r>
              <a:t>Osamostatnění se pod značkou Nejlepší copywriter.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