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2" r:id="rId16"/>
    <p:sldId id="269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5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7" autoAdjust="0"/>
    <p:restoredTop sz="83039" autoAdjust="0"/>
  </p:normalViewPr>
  <p:slideViewPr>
    <p:cSldViewPr>
      <p:cViewPr>
        <p:scale>
          <a:sx n="75" d="100"/>
          <a:sy n="75" d="100"/>
        </p:scale>
        <p:origin x="-258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AAF3-6880-456A-8A26-792833C95D29}" type="datetimeFigureOut">
              <a:rPr lang="cs-CZ" smtClean="0"/>
              <a:pPr/>
              <a:t>12.05.2018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C6A9A-CB94-4208-B754-826A786DCD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84D27-AA3F-4753-AA24-BA8713DE0ACD}" type="datetimeFigureOut">
              <a:rPr lang="cs-CZ" smtClean="0"/>
              <a:pPr/>
              <a:t>12.05.2018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3569-1F67-4308-9D72-052C655CF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Zaměření, aby se aplikace co nejjednodušeji</a:t>
            </a:r>
            <a:r>
              <a:rPr lang="cs-CZ" baseline="0" dirty="0" smtClean="0"/>
              <a:t> a nejpraktičtěji používaly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E5D5C-0E2C-4C7A-AF6E-8242D336B12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E5D5C-0E2C-4C7A-AF6E-8242D336B127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E5D5C-0E2C-4C7A-AF6E-8242D336B12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E5D5C-0E2C-4C7A-AF6E-8242D336B127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E5D5C-0E2C-4C7A-AF6E-8242D336B127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👀Příklad s Milanem, nebo Bulvou. Od začátku jen výmluvy,</a:t>
            </a:r>
            <a:r>
              <a:rPr lang="cs-CZ" baseline="0" dirty="0" smtClean="0"/>
              <a:t> že nemá co dělat a jeho čas teprve přijde. Nikdy nepřišel. On odešel. Celou dobu pouze žral prostředky (peníze).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D3569-1F67-4308-9D72-052C655CF54A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👀[Pavel dělá na podpoře] Programátor nadával</a:t>
            </a:r>
            <a:r>
              <a:rPr lang="cs-CZ" baseline="0" dirty="0" smtClean="0"/>
              <a:t> na nové úkoly, které přicházeli z podpory. Tak jsme ho nechali pracovat na podpoře a s novými ukoli začal přicházet on. Sám je dělal a nadával pak on nám </a:t>
            </a:r>
            <a:r>
              <a:rPr lang="cs-CZ" baseline="0" dirty="0" smtClean="0">
                <a:sym typeface="Wingdings" pitchFamily="2" charset="2"/>
              </a:rPr>
              <a:t></a:t>
            </a:r>
          </a:p>
          <a:p>
            <a:r>
              <a:rPr lang="cs-CZ" dirty="0" smtClean="0"/>
              <a:t>👀[Klikujeme] Klikujeme (programátoři)</a:t>
            </a:r>
            <a:r>
              <a:rPr lang="cs-CZ" baseline="0" dirty="0" smtClean="0"/>
              <a:t> za každou chybu, kterou jsme vyprodukovali na server a mohli jsme tomu zabránit. Včetně šéfa.</a:t>
            </a:r>
          </a:p>
          <a:p>
            <a:r>
              <a:rPr lang="cs-CZ" dirty="0" smtClean="0"/>
              <a:t>👀[Ivoš</a:t>
            </a:r>
            <a:r>
              <a:rPr lang="cs-CZ" baseline="0" dirty="0" smtClean="0"/>
              <a:t> a způsob odměn</a:t>
            </a:r>
            <a:r>
              <a:rPr lang="cs-CZ" dirty="0" smtClean="0"/>
              <a:t>] Ivoš</a:t>
            </a:r>
            <a:r>
              <a:rPr lang="cs-CZ" baseline="0" dirty="0" smtClean="0"/>
              <a:t> se staral o své programátory. Kupoval jim ovoce a to shnilo. Nikdo mu nepoděkoval a ještě to musel uklízet. Koupil jim stoly, to bylo bráno jako samozřejmost. Posílal jim výplatu včas -&gt; samozřejmost. Programátoři naopak nadávali častou nepřítomnost šéfa na pracovišti, na častou změnu názorů, ... Důležité je znát potřeby ostatních.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D3569-1F67-4308-9D72-052C655CF54A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👀VF1 přechod</a:t>
            </a:r>
            <a:r>
              <a:rPr lang="cs-CZ" baseline="0" dirty="0" smtClean="0"/>
              <a:t> na VF2. Musel jsem si opravedlnit, že zpoplatňuji.</a:t>
            </a:r>
          </a:p>
          <a:p>
            <a:r>
              <a:rPr lang="cs-CZ" dirty="0" smtClean="0"/>
              <a:t>👀Jak jsem spustili SimpleShop -&gt; půl roku jsme nevěděli</a:t>
            </a:r>
            <a:r>
              <a:rPr lang="cs-CZ" baseline="0" dirty="0" smtClean="0"/>
              <a:t> jak na tom budeme. Ukázal to až únor.</a:t>
            </a:r>
          </a:p>
          <a:p>
            <a:r>
              <a:rPr lang="cs-CZ" dirty="0" smtClean="0"/>
              <a:t>👀Dělali</a:t>
            </a:r>
            <a:r>
              <a:rPr lang="cs-CZ" baseline="0" dirty="0" smtClean="0"/>
              <a:t> jsem průzkum. 75 Kč za tarif jim přišlo hodně. Že by rádi platili do 50ti korun. Když jsme jim nabídli, ať nám dají 50 Kč, tak nám je nedali.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D3569-1F67-4308-9D72-052C655CF54A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👀Kluci co dělali deskovou hru a na přednášce</a:t>
            </a:r>
            <a:r>
              <a:rPr lang="cs-CZ" baseline="0" dirty="0" smtClean="0"/>
              <a:t> nám ani nechtěli ukázat grafiku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D3569-1F67-4308-9D72-052C655CF54A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D3569-1F67-4308-9D72-052C655CF54A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7D4-2345-4EE6-AE9D-88DAA5C690EA}" type="datetimeFigureOut">
              <a:rPr lang="cs-CZ" smtClean="0"/>
              <a:pPr/>
              <a:t>12.05.2018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5C26-9BB2-4174-93A8-199E86486C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7D4-2345-4EE6-AE9D-88DAA5C690EA}" type="datetimeFigureOut">
              <a:rPr lang="cs-CZ" smtClean="0"/>
              <a:pPr/>
              <a:t>12.05.2018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5C26-9BB2-4174-93A8-199E86486C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7D4-2345-4EE6-AE9D-88DAA5C690EA}" type="datetimeFigureOut">
              <a:rPr lang="cs-CZ" smtClean="0"/>
              <a:pPr/>
              <a:t>12.05.2018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5C26-9BB2-4174-93A8-199E86486C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7D4-2345-4EE6-AE9D-88DAA5C690EA}" type="datetimeFigureOut">
              <a:rPr lang="cs-CZ" smtClean="0"/>
              <a:pPr/>
              <a:t>12.05.2018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5C26-9BB2-4174-93A8-199E86486C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7D4-2345-4EE6-AE9D-88DAA5C690EA}" type="datetimeFigureOut">
              <a:rPr lang="cs-CZ" smtClean="0"/>
              <a:pPr/>
              <a:t>12.05.2018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5C26-9BB2-4174-93A8-199E86486C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7D4-2345-4EE6-AE9D-88DAA5C690EA}" type="datetimeFigureOut">
              <a:rPr lang="cs-CZ" smtClean="0"/>
              <a:pPr/>
              <a:t>12.05.2018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5C26-9BB2-4174-93A8-199E86486C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7D4-2345-4EE6-AE9D-88DAA5C690EA}" type="datetimeFigureOut">
              <a:rPr lang="cs-CZ" smtClean="0"/>
              <a:pPr/>
              <a:t>12.05.2018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5C26-9BB2-4174-93A8-199E86486C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7D4-2345-4EE6-AE9D-88DAA5C690EA}" type="datetimeFigureOut">
              <a:rPr lang="cs-CZ" smtClean="0"/>
              <a:pPr/>
              <a:t>12.05.2018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5C26-9BB2-4174-93A8-199E86486C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7D4-2345-4EE6-AE9D-88DAA5C690EA}" type="datetimeFigureOut">
              <a:rPr lang="cs-CZ" smtClean="0"/>
              <a:pPr/>
              <a:t>12.05.2018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5C26-9BB2-4174-93A8-199E86486C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7D4-2345-4EE6-AE9D-88DAA5C690EA}" type="datetimeFigureOut">
              <a:rPr lang="cs-CZ" smtClean="0"/>
              <a:pPr/>
              <a:t>12.05.2018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5C26-9BB2-4174-93A8-199E86486C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7D4-2345-4EE6-AE9D-88DAA5C690EA}" type="datetimeFigureOut">
              <a:rPr lang="cs-CZ" smtClean="0"/>
              <a:pPr/>
              <a:t>12.05.2018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5C26-9BB2-4174-93A8-199E86486C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E7D4-2345-4EE6-AE9D-88DAA5C690EA}" type="datetimeFigureOut">
              <a:rPr lang="cs-CZ" smtClean="0"/>
              <a:pPr/>
              <a:t>12.05.2018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5C26-9BB2-4174-93A8-199E86486CE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71472" y="5214950"/>
            <a:ext cx="8369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Váš e-shop očima Vašich zákazníků..</a:t>
            </a:r>
            <a:endParaRPr lang="cs-CZ" sz="4400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8596" y="5357826"/>
            <a:ext cx="8369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</a:rPr>
              <a:t>Váš e-shop očima Vašich zákazníků..</a:t>
            </a:r>
            <a:endParaRPr lang="cs-CZ" sz="4400" dirty="0">
              <a:solidFill>
                <a:schemeClr val="bg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28794" y="6356350"/>
            <a:ext cx="4929222" cy="365125"/>
          </a:xfrm>
        </p:spPr>
        <p:txBody>
          <a:bodyPr/>
          <a:lstStyle/>
          <a:p>
            <a:r>
              <a:rPr lang="cs-CZ" smtClean="0"/>
              <a:t>Ing. Martin Dostál | Vyfakturuj.cz &amp; SimpleShop.cz | TW: @_MartinDostal 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14282" y="435769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Jak se buduje výdělečný startup.</a:t>
            </a:r>
          </a:p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Co to všechno obnáší a zvládne to každý?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Y\Dokumenty\Rodina\Martinek\Přednášky\2017-06 - Prednaska Brno BarCamp\2017_05_27_files\barcamp-square-transpar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74" y="261918"/>
            <a:ext cx="4167214" cy="4167214"/>
          </a:xfrm>
          <a:prstGeom prst="rect">
            <a:avLst/>
          </a:prstGeom>
          <a:noFill/>
        </p:spPr>
      </p:pic>
      <p:pic>
        <p:nvPicPr>
          <p:cNvPr id="2" name="Picture 2" descr="F:\backgrou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767935"/>
            <a:ext cx="9429815" cy="530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Máme hotovo? Prdlajs, máme 22%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Propagace našeho produktu</a:t>
            </a:r>
          </a:p>
          <a:p>
            <a:pPr lvl="1"/>
            <a:r>
              <a:rPr lang="cs-CZ" dirty="0" smtClean="0"/>
              <a:t>Kde? Jak? Za co?</a:t>
            </a:r>
          </a:p>
          <a:p>
            <a:pPr lvl="1"/>
            <a:r>
              <a:rPr lang="cs-CZ" dirty="0" smtClean="0"/>
              <a:t>PPC (sklik, adwords)</a:t>
            </a:r>
          </a:p>
          <a:p>
            <a:pPr lvl="1"/>
            <a:r>
              <a:rPr lang="cs-CZ" dirty="0" smtClean="0"/>
              <a:t>Newsletter</a:t>
            </a:r>
          </a:p>
          <a:p>
            <a:pPr lvl="1"/>
            <a:r>
              <a:rPr lang="cs-CZ" dirty="0" smtClean="0"/>
              <a:t>Facebook reklama</a:t>
            </a:r>
          </a:p>
          <a:p>
            <a:pPr lvl="1"/>
            <a:r>
              <a:rPr lang="cs-CZ" dirty="0" smtClean="0"/>
              <a:t>Twitter kanál</a:t>
            </a:r>
          </a:p>
          <a:p>
            <a:pPr lvl="1"/>
            <a:r>
              <a:rPr lang="cs-CZ" dirty="0" smtClean="0"/>
              <a:t>Bannery a obrázky</a:t>
            </a:r>
          </a:p>
          <a:p>
            <a:pPr lvl="1"/>
            <a:r>
              <a:rPr lang="cs-CZ" dirty="0" smtClean="0"/>
              <a:t>PR články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Vytvořením produktu to teprve začíná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Začne nekončící kolotoč</a:t>
            </a:r>
          </a:p>
          <a:p>
            <a:r>
              <a:rPr lang="cs-CZ" dirty="0" smtClean="0"/>
              <a:t>Chceme tvořit a místo toho řešíme „kraviny“ okolo</a:t>
            </a:r>
          </a:p>
          <a:p>
            <a:r>
              <a:rPr lang="cs-CZ" dirty="0" smtClean="0"/>
              <a:t>50% času tvoříme produkt</a:t>
            </a:r>
          </a:p>
          <a:p>
            <a:r>
              <a:rPr lang="cs-CZ" dirty="0" smtClean="0"/>
              <a:t>50% času řešíme „věci okolo“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!!!! SPOUŠTÍME !!!!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Hurá!! Nový geniální produkt je tady!!!!</a:t>
            </a:r>
          </a:p>
          <a:p>
            <a:r>
              <a:rPr lang="cs-CZ" dirty="0" smtClean="0"/>
              <a:t>Pár odvážlivců si produkt koupí a vyzkouší ho</a:t>
            </a:r>
          </a:p>
          <a:p>
            <a:r>
              <a:rPr lang="cs-CZ" dirty="0" smtClean="0"/>
              <a:t>Začne se ukazovat, že tomu nerozumí nebo to nechápou</a:t>
            </a:r>
          </a:p>
          <a:p>
            <a:r>
              <a:rPr lang="cs-CZ" dirty="0" smtClean="0"/>
              <a:t>Začínáme mít dotazy na podpoře</a:t>
            </a:r>
          </a:p>
          <a:p>
            <a:r>
              <a:rPr lang="cs-CZ" dirty="0" smtClean="0"/>
              <a:t>Začínáme opravovat chyby</a:t>
            </a:r>
          </a:p>
          <a:p>
            <a:r>
              <a:rPr lang="cs-CZ" dirty="0" smtClean="0"/>
              <a:t>60% času opravujeme a ladíme</a:t>
            </a:r>
          </a:p>
          <a:p>
            <a:r>
              <a:rPr lang="cs-CZ" dirty="0" smtClean="0"/>
              <a:t>20% času tvoříme produkt</a:t>
            </a:r>
          </a:p>
          <a:p>
            <a:r>
              <a:rPr lang="cs-CZ" dirty="0" smtClean="0"/>
              <a:t>20% času řešíme „věci okolo“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Přežili jsme první měsíc od spuštění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Pár lidí nám zůstalo a produkt používá (5-10%)</a:t>
            </a:r>
          </a:p>
          <a:p>
            <a:r>
              <a:rPr lang="cs-CZ" dirty="0" smtClean="0"/>
              <a:t>Získáváme od klientů „nové nápady,“ co je potřeba „nutně dodělat“</a:t>
            </a:r>
          </a:p>
          <a:p>
            <a:r>
              <a:rPr lang="cs-CZ" dirty="0"/>
              <a:t>Ú</a:t>
            </a:r>
            <a:r>
              <a:rPr lang="cs-CZ" dirty="0" smtClean="0"/>
              <a:t>zce komunikujeme s každým, kdo má o náš produkt zájem a budujeme důvěru</a:t>
            </a:r>
          </a:p>
          <a:p>
            <a:r>
              <a:rPr lang="cs-CZ" dirty="0" smtClean="0"/>
              <a:t>30% času tvoříme produkt</a:t>
            </a:r>
          </a:p>
          <a:p>
            <a:r>
              <a:rPr lang="cs-CZ" dirty="0" smtClean="0"/>
              <a:t>30% času řešíme podporu</a:t>
            </a:r>
          </a:p>
          <a:p>
            <a:r>
              <a:rPr lang="cs-CZ" dirty="0" smtClean="0"/>
              <a:t>20% času řešíme „věci okolo“</a:t>
            </a:r>
          </a:p>
          <a:p>
            <a:r>
              <a:rPr lang="cs-CZ" dirty="0" smtClean="0"/>
              <a:t>20% času opravujeme a ladíme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začátku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Mám skvělou myšlenku</a:t>
            </a:r>
          </a:p>
          <a:p>
            <a:r>
              <a:rPr lang="cs-CZ" dirty="0" smtClean="0"/>
              <a:t>Mám motivaci</a:t>
            </a:r>
          </a:p>
          <a:p>
            <a:r>
              <a:rPr lang="cs-CZ" dirty="0" smtClean="0"/>
              <a:t>Mám chuť tvořit</a:t>
            </a:r>
          </a:p>
          <a:p>
            <a:r>
              <a:rPr lang="cs-CZ" dirty="0" smtClean="0"/>
              <a:t>Mám peníze (něco málo)</a:t>
            </a:r>
          </a:p>
          <a:p>
            <a:r>
              <a:rPr lang="cs-CZ" dirty="0" smtClean="0"/>
              <a:t>Mám lidi (3-4 kamarády)</a:t>
            </a:r>
          </a:p>
          <a:p>
            <a:r>
              <a:rPr lang="cs-CZ" dirty="0" smtClean="0"/>
              <a:t>Mám zkušenosti (ideály a vznešené cíle)</a:t>
            </a:r>
          </a:p>
          <a:p>
            <a:r>
              <a:rPr lang="cs-CZ" dirty="0" smtClean="0"/>
              <a:t>Vydělám velké peníze !!!!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Několik měsíců po spuštění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Nemám skvělou myšlenku</a:t>
            </a:r>
            <a:r>
              <a:rPr lang="cs-CZ" dirty="0" smtClean="0"/>
              <a:t>. Lidi to chtějí jinak.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Nemám motivaci</a:t>
            </a:r>
            <a:r>
              <a:rPr lang="cs-CZ" dirty="0" smtClean="0"/>
              <a:t>. Jsem unaven.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</a:t>
            </a:r>
            <a:r>
              <a:rPr lang="cs-CZ" dirty="0">
                <a:solidFill>
                  <a:srgbClr val="FF0000"/>
                </a:solidFill>
              </a:rPr>
              <a:t>m</a:t>
            </a:r>
            <a:r>
              <a:rPr lang="cs-CZ" dirty="0" smtClean="0">
                <a:solidFill>
                  <a:srgbClr val="FF0000"/>
                </a:solidFill>
              </a:rPr>
              <a:t>ám chuť tvořit</a:t>
            </a:r>
            <a:r>
              <a:rPr lang="cs-CZ" dirty="0" smtClean="0"/>
              <a:t>. Chci už nějakou odměnu.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Nemám peníze</a:t>
            </a:r>
            <a:r>
              <a:rPr lang="cs-CZ" dirty="0" smtClean="0"/>
              <a:t>. Ani ty, co jsem předtím měl.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Nemám lidi</a:t>
            </a:r>
            <a:r>
              <a:rPr lang="cs-CZ" dirty="0" smtClean="0"/>
              <a:t>. Zoufale potřebuji víc a zdarma.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Nemám zkušenosti</a:t>
            </a:r>
            <a:r>
              <a:rPr lang="cs-CZ" dirty="0" smtClean="0"/>
              <a:t>. Co jsem si myslel, neplatí.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Peníze jsou v nedohlednu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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 zlomu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14948"/>
          </a:xfrm>
        </p:spPr>
        <p:txBody>
          <a:bodyPr/>
          <a:lstStyle/>
          <a:p>
            <a:r>
              <a:rPr lang="cs-CZ" dirty="0" smtClean="0"/>
              <a:t>Lidi v týmu jsou zklamaní/naštvaní</a:t>
            </a:r>
          </a:p>
          <a:p>
            <a:r>
              <a:rPr lang="cs-CZ" dirty="0" smtClean="0"/>
              <a:t>Přestávají produktu věřit</a:t>
            </a:r>
          </a:p>
          <a:p>
            <a:r>
              <a:rPr lang="cs-CZ" dirty="0" smtClean="0"/>
              <a:t>Přestávají věřit šéfovi</a:t>
            </a:r>
          </a:p>
          <a:p>
            <a:r>
              <a:rPr lang="cs-CZ" dirty="0" smtClean="0"/>
              <a:t>Nejsou peníze a už víme, že ani hned tak nebudou</a:t>
            </a:r>
          </a:p>
          <a:p>
            <a:r>
              <a:rPr lang="cs-CZ" dirty="0" smtClean="0"/>
              <a:t>Práce se mění v rutinu</a:t>
            </a:r>
          </a:p>
          <a:p>
            <a:pPr lvl="1"/>
            <a:r>
              <a:rPr lang="cs-CZ" dirty="0" smtClean="0"/>
              <a:t>Řešení podpory, oprava chyb, od rána do večera... </a:t>
            </a:r>
          </a:p>
          <a:p>
            <a:r>
              <a:rPr lang="cs-CZ" dirty="0" smtClean="0"/>
              <a:t>Nikdo o náš produkt nestojí</a:t>
            </a:r>
          </a:p>
          <a:p>
            <a:r>
              <a:rPr lang="cs-CZ" dirty="0" smtClean="0"/>
              <a:t>Syndrom vyhoření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??? Byl to špatný nápad ???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Odchází první kolegové</a:t>
            </a:r>
          </a:p>
          <a:p>
            <a:r>
              <a:rPr lang="cs-CZ" dirty="0" smtClean="0"/>
              <a:t>Produkt používá pouze pár lidí</a:t>
            </a:r>
          </a:p>
          <a:p>
            <a:r>
              <a:rPr lang="cs-CZ" dirty="0" smtClean="0"/>
              <a:t>Každý měsíc se dostáváme do ztráty</a:t>
            </a:r>
          </a:p>
          <a:p>
            <a:r>
              <a:rPr lang="cs-CZ" dirty="0" smtClean="0"/>
              <a:t>Občas narazíme na názor, že ten náš produkt je k ničemu -&gt; velmi demotivující</a:t>
            </a:r>
          </a:p>
          <a:p>
            <a:r>
              <a:rPr lang="cs-CZ" dirty="0" smtClean="0"/>
              <a:t>Rodina Vás nechápe. Nebylo by lepší si najít práci??</a:t>
            </a:r>
          </a:p>
          <a:p>
            <a:r>
              <a:rPr lang="cs-CZ" dirty="0" smtClean="0"/>
              <a:t>Drtí nás konkurence</a:t>
            </a:r>
          </a:p>
          <a:p>
            <a:r>
              <a:rPr lang="cs-CZ" dirty="0" smtClean="0"/>
              <a:t>Něco se musí změnit!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Ne, nebyl!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 nejhorší máte za sebou!</a:t>
            </a:r>
          </a:p>
          <a:p>
            <a:r>
              <a:rPr lang="cs-CZ" dirty="0" smtClean="0"/>
              <a:t>Produkt je venku</a:t>
            </a:r>
          </a:p>
          <a:p>
            <a:r>
              <a:rPr lang="cs-CZ" dirty="0"/>
              <a:t>C</a:t>
            </a:r>
            <a:r>
              <a:rPr lang="cs-CZ" dirty="0" smtClean="0"/>
              <a:t>hyby se opraví</a:t>
            </a:r>
          </a:p>
          <a:p>
            <a:r>
              <a:rPr lang="cs-CZ" dirty="0" smtClean="0"/>
              <a:t>Zákazníci se neustále přidávají</a:t>
            </a:r>
          </a:p>
          <a:p>
            <a:r>
              <a:rPr lang="cs-CZ" dirty="0" smtClean="0"/>
              <a:t>Peněz bude čím dál více</a:t>
            </a:r>
          </a:p>
          <a:p>
            <a:r>
              <a:rPr lang="cs-CZ" dirty="0" smtClean="0"/>
              <a:t>Lékem je čas</a:t>
            </a:r>
          </a:p>
          <a:p>
            <a:r>
              <a:rPr lang="cs-CZ" dirty="0" smtClean="0"/>
              <a:t>Chce to jen </a:t>
            </a:r>
            <a:r>
              <a:rPr lang="cs-CZ" dirty="0" smtClean="0">
                <a:solidFill>
                  <a:srgbClr val="FF0000"/>
                </a:solidFill>
              </a:rPr>
              <a:t>VĚŘIT</a:t>
            </a:r>
            <a:r>
              <a:rPr lang="cs-CZ" dirty="0" smtClean="0"/>
              <a:t> a 	</a:t>
            </a:r>
            <a:r>
              <a:rPr lang="cs-CZ" dirty="0" smtClean="0">
                <a:solidFill>
                  <a:srgbClr val="FF0000"/>
                </a:solidFill>
              </a:rPr>
              <a:t>VYDRŽET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sz="4800" dirty="0" smtClean="0"/>
          </a:p>
          <a:p>
            <a:pPr algn="ctr">
              <a:buNone/>
            </a:pPr>
            <a:r>
              <a:rPr lang="cs-CZ" sz="4800" dirty="0" smtClean="0"/>
              <a:t>Jak se z toho nezbláznit?</a:t>
            </a:r>
            <a:endParaRPr lang="cs-CZ" sz="4800" i="1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Y\Dokumenty\Rodina\Martinek\Avatar\4\Martin Dos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71734" y="785794"/>
            <a:ext cx="8429683" cy="820958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6182" y="885820"/>
            <a:ext cx="4829180" cy="4829196"/>
          </a:xfrm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cs-CZ" sz="24300" b="1" dirty="0" smtClean="0"/>
              <a:t>Martin Dostál</a:t>
            </a:r>
          </a:p>
          <a:p>
            <a:pPr>
              <a:buNone/>
              <a:defRPr/>
            </a:pPr>
            <a:r>
              <a:rPr lang="cs-CZ" sz="9600" dirty="0" smtClean="0"/>
              <a:t>Zakladatel</a:t>
            </a:r>
          </a:p>
          <a:p>
            <a:pPr>
              <a:buNone/>
              <a:defRPr/>
            </a:pPr>
            <a:r>
              <a:rPr lang="cs-CZ" sz="9600" dirty="0" smtClean="0"/>
              <a:t>		- Vyfakturuj.cz</a:t>
            </a:r>
          </a:p>
          <a:p>
            <a:pPr>
              <a:buNone/>
              <a:defRPr/>
            </a:pPr>
            <a:r>
              <a:rPr lang="cs-CZ" sz="9600" dirty="0" smtClean="0"/>
              <a:t>		- SimpleShop.cz</a:t>
            </a:r>
          </a:p>
          <a:p>
            <a:pPr>
              <a:buNone/>
              <a:defRPr/>
            </a:pPr>
            <a:r>
              <a:rPr lang="cs-CZ" sz="9600" dirty="0" smtClean="0"/>
              <a:t>		- Podnikatelna.cz</a:t>
            </a:r>
          </a:p>
          <a:p>
            <a:pPr>
              <a:buNone/>
              <a:defRPr/>
            </a:pPr>
            <a:endParaRPr lang="cs-CZ" sz="9600" b="1" dirty="0" smtClean="0"/>
          </a:p>
          <a:p>
            <a:pPr>
              <a:buNone/>
              <a:defRPr/>
            </a:pPr>
            <a:endParaRPr lang="cs-CZ" sz="7200" dirty="0" smtClean="0"/>
          </a:p>
          <a:p>
            <a:pPr>
              <a:buNone/>
              <a:defRPr/>
            </a:pPr>
            <a:endParaRPr lang="cs-CZ" sz="7200" dirty="0" smtClean="0"/>
          </a:p>
          <a:p>
            <a:pPr>
              <a:buNone/>
              <a:defRPr/>
            </a:pPr>
            <a:r>
              <a:rPr lang="cs-CZ" sz="9600" dirty="0" smtClean="0"/>
              <a:t>- Podnikatel, konzultant a řečník</a:t>
            </a:r>
          </a:p>
          <a:p>
            <a:pPr>
              <a:buNone/>
              <a:defRPr/>
            </a:pPr>
            <a:r>
              <a:rPr lang="cs-CZ" sz="9600" dirty="0" smtClean="0"/>
              <a:t>- odborník na uživatelskou přívětivost</a:t>
            </a:r>
          </a:p>
          <a:p>
            <a:pPr>
              <a:buNone/>
              <a:defRPr/>
            </a:pPr>
            <a:endParaRPr lang="cs-CZ" sz="7200" dirty="0" smtClean="0"/>
          </a:p>
          <a:p>
            <a:pPr>
              <a:buNone/>
              <a:defRPr/>
            </a:pPr>
            <a:endParaRPr lang="cs-CZ" sz="7200" dirty="0" smtClean="0"/>
          </a:p>
          <a:p>
            <a:pPr>
              <a:buNone/>
              <a:defRPr/>
            </a:pPr>
            <a:endParaRPr lang="cs-CZ" sz="7200" dirty="0" smtClean="0"/>
          </a:p>
          <a:p>
            <a:pPr algn="r">
              <a:buNone/>
              <a:defRPr/>
            </a:pPr>
            <a:endParaRPr lang="cs-CZ" sz="9600" dirty="0" smtClean="0"/>
          </a:p>
          <a:p>
            <a:pPr>
              <a:buNone/>
              <a:defRPr/>
            </a:pPr>
            <a:endParaRPr lang="cs-CZ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Uvědomit si čísla &amp; fakta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Rozjetí SaaS aplikace nás vyšlo na 1 000 000 Kč</a:t>
            </a:r>
          </a:p>
          <a:p>
            <a:r>
              <a:rPr lang="cs-CZ" dirty="0" smtClean="0"/>
              <a:t>Návratnost bývá 2 roky</a:t>
            </a:r>
          </a:p>
          <a:p>
            <a:r>
              <a:rPr lang="cs-CZ" dirty="0" smtClean="0"/>
              <a:t>První 4 měsíce se jede 12h denně 7 dní v týdnu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2400" i="1" dirty="0" smtClean="0"/>
          </a:p>
          <a:p>
            <a:pPr>
              <a:buNone/>
            </a:pPr>
            <a:endParaRPr lang="cs-CZ" sz="2400" i="1" dirty="0"/>
          </a:p>
          <a:p>
            <a:pPr>
              <a:buNone/>
            </a:pPr>
            <a:endParaRPr lang="cs-CZ" sz="2400" i="1" dirty="0"/>
          </a:p>
          <a:p>
            <a:pPr>
              <a:buNone/>
            </a:pPr>
            <a:endParaRPr lang="cs-CZ" sz="2400" i="1" dirty="0" smtClean="0"/>
          </a:p>
          <a:p>
            <a:pPr>
              <a:buNone/>
            </a:pPr>
            <a:endParaRPr lang="cs-CZ" sz="2400" i="1" dirty="0" smtClean="0"/>
          </a:p>
          <a:p>
            <a:pPr algn="r">
              <a:buNone/>
            </a:pPr>
            <a:r>
              <a:rPr lang="cs-CZ" sz="2400" i="1" dirty="0" smtClean="0"/>
              <a:t>* Individuální pro každý projekt</a:t>
            </a:r>
            <a:endParaRPr lang="cs-CZ" sz="2400" i="1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správného týmu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972072"/>
          </a:xfrm>
        </p:spPr>
        <p:txBody>
          <a:bodyPr/>
          <a:lstStyle/>
          <a:p>
            <a:r>
              <a:rPr lang="cs-CZ" dirty="0" smtClean="0"/>
              <a:t>Začínat minimálně ve 3 lidech</a:t>
            </a:r>
          </a:p>
          <a:p>
            <a:pPr lvl="1"/>
            <a:r>
              <a:rPr lang="cs-CZ" dirty="0" smtClean="0"/>
              <a:t>Jste v tom spolu. Nejste na všechno sami. Máte s kým sdílet radost i starost. Každý umí něco jiného.</a:t>
            </a:r>
          </a:p>
          <a:p>
            <a:r>
              <a:rPr lang="cs-CZ" dirty="0" smtClean="0"/>
              <a:t>Motivace je dočasná</a:t>
            </a:r>
          </a:p>
          <a:p>
            <a:pPr lvl="1"/>
            <a:r>
              <a:rPr lang="cs-CZ" dirty="0" smtClean="0"/>
              <a:t>Lidi nejvíce pracují na začátku. 👀</a:t>
            </a:r>
          </a:p>
          <a:p>
            <a:pPr lvl="1"/>
            <a:r>
              <a:rPr lang="cs-CZ" dirty="0" smtClean="0"/>
              <a:t>Musí produkt milovat! Mazlit se s ním, protože chtějí.</a:t>
            </a:r>
          </a:p>
          <a:p>
            <a:r>
              <a:rPr lang="cs-CZ" dirty="0" smtClean="0"/>
              <a:t>Kdo nepracuje, je odejit. Šéf pracuje nejvíc.</a:t>
            </a:r>
          </a:p>
          <a:p>
            <a:r>
              <a:rPr lang="cs-CZ" dirty="0" smtClean="0"/>
              <a:t>Projekt musí mít lichý počet šéfů a 3 jsou moc.</a:t>
            </a:r>
          </a:p>
          <a:p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Týmový duch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Informujte tým o tom, co se dělá 👀</a:t>
            </a:r>
          </a:p>
          <a:p>
            <a:r>
              <a:rPr lang="cs-CZ" dirty="0" smtClean="0"/>
              <a:t>Tresty a odměny 👀</a:t>
            </a:r>
          </a:p>
          <a:p>
            <a:r>
              <a:rPr lang="cs-CZ" dirty="0" smtClean="0"/>
              <a:t>Spolehněte se na parťáky</a:t>
            </a:r>
          </a:p>
          <a:p>
            <a:pPr lvl="1"/>
            <a:r>
              <a:rPr lang="cs-CZ" dirty="0" smtClean="0"/>
              <a:t>To, že si myslíte, že to dokážete udělat lépe, neznamená, že druzí to dělají špatně!</a:t>
            </a:r>
          </a:p>
          <a:p>
            <a:pPr lvl="1"/>
            <a:r>
              <a:rPr lang="cs-CZ" dirty="0" smtClean="0"/>
              <a:t>Každý je dobrý na něco jiného. Na co jste dobří Vy, poznáte tak, že Vám to řeknou ostatní.</a:t>
            </a:r>
          </a:p>
          <a:p>
            <a:r>
              <a:rPr lang="cs-CZ" dirty="0" smtClean="0"/>
              <a:t>„Správná“ motivace 👀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Zákazníci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cs-CZ" dirty="0" smtClean="0"/>
              <a:t>Jsou na prvním místě</a:t>
            </a:r>
          </a:p>
          <a:p>
            <a:r>
              <a:rPr lang="cs-CZ" dirty="0" smtClean="0"/>
              <a:t>Nemají vždycky pravdu, nedávejte jim to ale vědět</a:t>
            </a:r>
          </a:p>
          <a:p>
            <a:r>
              <a:rPr lang="cs-CZ" dirty="0" smtClean="0"/>
              <a:t>Je třeba se jim opravdu věnovat. Dobrý vztah se zákazníkem Vás katapultuje nahoru.</a:t>
            </a:r>
          </a:p>
          <a:p>
            <a:r>
              <a:rPr lang="cs-CZ" dirty="0" smtClean="0"/>
              <a:t>Spokojený zákazník Vám hodně věcí odpustí</a:t>
            </a:r>
          </a:p>
          <a:p>
            <a:r>
              <a:rPr lang="cs-CZ" dirty="0" smtClean="0"/>
              <a:t>Oni vytvářejí Váš produkt. Pro ně to děláte!</a:t>
            </a:r>
          </a:p>
          <a:p>
            <a:r>
              <a:rPr lang="cs-CZ" dirty="0" smtClean="0"/>
              <a:t>Na přání zákazníků uplatňujte však 80/20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Levné = nekvalitní / Drahé = luxusní</a:t>
            </a:r>
          </a:p>
          <a:p>
            <a:r>
              <a:rPr lang="cs-CZ" dirty="0" smtClean="0"/>
              <a:t>Lidi fakt nesnášejí změny 👀</a:t>
            </a:r>
          </a:p>
          <a:p>
            <a:r>
              <a:rPr lang="cs-CZ" dirty="0" smtClean="0"/>
              <a:t>Zdarma -&gt; maximálně na zkoušku</a:t>
            </a:r>
          </a:p>
          <a:p>
            <a:r>
              <a:rPr lang="cs-CZ" dirty="0" smtClean="0"/>
              <a:t>Dávat zdarma 3 měsíce je opravdu hloupost 👀</a:t>
            </a:r>
          </a:p>
          <a:p>
            <a:r>
              <a:rPr lang="cs-CZ" dirty="0" smtClean="0"/>
              <a:t>Neptejte se zákazníků 👀</a:t>
            </a:r>
          </a:p>
          <a:p>
            <a:r>
              <a:rPr lang="cs-CZ" dirty="0" smtClean="0"/>
              <a:t>Existuje mnoho cenových strategií, nevymýšlejte znovu kolo.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Popcornová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89013" indent="-989013">
              <a:buNone/>
              <a:tabLst>
                <a:tab pos="3944938" algn="r"/>
                <a:tab pos="6453188" algn="r"/>
              </a:tabLst>
            </a:pPr>
            <a:endParaRPr lang="cs-CZ" sz="4000" dirty="0" smtClean="0"/>
          </a:p>
          <a:p>
            <a:pPr marL="989013" indent="-989013">
              <a:buNone/>
              <a:tabLst>
                <a:tab pos="3944938" algn="r"/>
                <a:tab pos="6453188" algn="r"/>
              </a:tabLst>
            </a:pPr>
            <a:r>
              <a:rPr lang="cs-CZ" sz="4000" dirty="0" smtClean="0"/>
              <a:t>	Velký	4,3 l	89,-</a:t>
            </a:r>
          </a:p>
          <a:p>
            <a:pPr marL="989013" indent="-989013">
              <a:buNone/>
              <a:tabLst>
                <a:tab pos="3944938" algn="r"/>
                <a:tab pos="6453188" algn="r"/>
              </a:tabLst>
            </a:pPr>
            <a:endParaRPr lang="cs-CZ" sz="4000" dirty="0" smtClean="0"/>
          </a:p>
          <a:p>
            <a:pPr marL="989013" indent="-989013">
              <a:buNone/>
              <a:tabLst>
                <a:tab pos="3944938" algn="r"/>
                <a:tab pos="6453188" algn="r"/>
              </a:tabLst>
            </a:pPr>
            <a:endParaRPr lang="cs-CZ" sz="4000" dirty="0" smtClean="0"/>
          </a:p>
          <a:p>
            <a:pPr marL="989013" indent="-989013">
              <a:buNone/>
              <a:tabLst>
                <a:tab pos="3944938" algn="r"/>
                <a:tab pos="6453188" algn="r"/>
              </a:tabLst>
            </a:pPr>
            <a:r>
              <a:rPr lang="cs-CZ" sz="4000" dirty="0" smtClean="0"/>
              <a:t>	Malý	1,5 l	69,-</a:t>
            </a:r>
          </a:p>
          <a:p>
            <a:pPr marL="989013" indent="-989013">
              <a:buNone/>
              <a:tabLst>
                <a:tab pos="3944938" algn="r"/>
                <a:tab pos="6453188" algn="r"/>
              </a:tabLst>
            </a:pPr>
            <a:endParaRPr lang="cs-CZ" sz="400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Popcornová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989013" indent="-989013">
              <a:buNone/>
              <a:tabLst>
                <a:tab pos="3944938" algn="r"/>
                <a:tab pos="6453188" algn="r"/>
              </a:tabLst>
            </a:pPr>
            <a:endParaRPr lang="cs-CZ" sz="4000" dirty="0" smtClean="0"/>
          </a:p>
          <a:p>
            <a:pPr marL="989013" indent="-989013">
              <a:buNone/>
              <a:tabLst>
                <a:tab pos="3944938" algn="r"/>
                <a:tab pos="6453188" algn="r"/>
              </a:tabLst>
            </a:pPr>
            <a:r>
              <a:rPr lang="cs-CZ" sz="4000" b="1" dirty="0" smtClean="0"/>
              <a:t>	Velký	4,3 l	 </a:t>
            </a:r>
            <a:r>
              <a:rPr lang="cs-CZ" sz="4000" strike="sngStrike" dirty="0" smtClean="0"/>
              <a:t>119,-</a:t>
            </a:r>
            <a:r>
              <a:rPr lang="cs-CZ" sz="4000" b="1" dirty="0" smtClean="0"/>
              <a:t> 89,-</a:t>
            </a:r>
          </a:p>
          <a:p>
            <a:pPr marL="989013" indent="-989013">
              <a:buNone/>
              <a:tabLst>
                <a:tab pos="3944938" algn="r"/>
                <a:tab pos="6453188" algn="r"/>
              </a:tabLst>
            </a:pPr>
            <a:r>
              <a:rPr lang="cs-CZ" sz="4000" dirty="0" smtClean="0"/>
              <a:t>	Střední	3 l	79,-</a:t>
            </a:r>
          </a:p>
          <a:p>
            <a:pPr marL="989013" indent="-989013">
              <a:buNone/>
              <a:tabLst>
                <a:tab pos="3944938" algn="r"/>
                <a:tab pos="6453188" algn="r"/>
              </a:tabLst>
            </a:pPr>
            <a:endParaRPr lang="cs-CZ" sz="4000" dirty="0" smtClean="0"/>
          </a:p>
          <a:p>
            <a:pPr marL="989013" indent="-989013">
              <a:buNone/>
              <a:tabLst>
                <a:tab pos="3944938" algn="r"/>
                <a:tab pos="6453188" algn="r"/>
              </a:tabLst>
            </a:pPr>
            <a:r>
              <a:rPr lang="cs-CZ" sz="4000" dirty="0" smtClean="0"/>
              <a:t>	Malý	1,5 l	69,-</a:t>
            </a:r>
          </a:p>
          <a:p>
            <a:pPr marL="989013" indent="-989013">
              <a:buNone/>
              <a:tabLst>
                <a:tab pos="3944938" algn="r"/>
                <a:tab pos="6453188" algn="r"/>
              </a:tabLst>
            </a:pPr>
            <a:endParaRPr lang="cs-CZ" sz="4000" dirty="0"/>
          </a:p>
          <a:p>
            <a:pPr marL="989013" indent="-989013" algn="r">
              <a:buNone/>
              <a:tabLst>
                <a:tab pos="3944938" algn="r"/>
                <a:tab pos="6453188" algn="r"/>
              </a:tabLst>
            </a:pPr>
            <a:r>
              <a:rPr lang="cs-CZ" sz="2800" i="1" dirty="0" smtClean="0"/>
              <a:t>* Zdroj: CineStar.cz</a:t>
            </a:r>
          </a:p>
        </p:txBody>
      </p:sp>
      <p:pic>
        <p:nvPicPr>
          <p:cNvPr id="2050" name="Picture 2" descr="Výsledek obrázku pro akce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62124">
            <a:off x="6847233" y="1791172"/>
            <a:ext cx="1714512" cy="1028707"/>
          </a:xfrm>
          <a:prstGeom prst="rect">
            <a:avLst/>
          </a:prstGeom>
          <a:noFill/>
        </p:spPr>
      </p:pic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Konkurence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r>
              <a:rPr lang="cs-CZ" dirty="0" smtClean="0"/>
              <a:t>Stejnou myšlenku jako Vy má v tuto chvíli dalších 10 lidí na celém světe. Záleží jen na tom, kdo ji zrealizuje.</a:t>
            </a:r>
          </a:p>
          <a:p>
            <a:r>
              <a:rPr lang="cs-CZ" dirty="0" smtClean="0"/>
              <a:t>Nic netajte, mluvte o svých plánech 👀</a:t>
            </a:r>
          </a:p>
          <a:p>
            <a:r>
              <a:rPr lang="cs-CZ" dirty="0" smtClean="0"/>
              <a:t>6 měsíců od spuštění VF se objevily 2 další apl.</a:t>
            </a:r>
          </a:p>
          <a:p>
            <a:r>
              <a:rPr lang="cs-CZ" dirty="0" smtClean="0"/>
              <a:t>Konkurenci neřešte. Maximálně ji sledujte a inspirujte se dobrými nápady, které se Vám hodí. Oni to delají taky.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Dnes se po netu válí mnoho kvalitního materiálu zdarma.</a:t>
            </a:r>
          </a:p>
          <a:p>
            <a:r>
              <a:rPr lang="cs-CZ" dirty="0" smtClean="0"/>
              <a:t>Každý v týmu by se měl neustále vzdělávat a inspirovat od jiných lidí. Učit se z chyb.</a:t>
            </a:r>
          </a:p>
          <a:p>
            <a:r>
              <a:rPr lang="cs-CZ" dirty="0" smtClean="0"/>
              <a:t>Knihy, ebooky, videa, MP3, ...</a:t>
            </a:r>
          </a:p>
          <a:p>
            <a:r>
              <a:rPr lang="cs-CZ" dirty="0" smtClean="0"/>
              <a:t>Ve své specializaci, osobní rozvoj, myšlení, ...</a:t>
            </a:r>
          </a:p>
          <a:p>
            <a:r>
              <a:rPr lang="cs-CZ" dirty="0" smtClean="0"/>
              <a:t>Trvejte na vzdělávání.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Jasná představa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třeba mít velký (nedosažitelný) cíl.</a:t>
            </a:r>
          </a:p>
          <a:p>
            <a:r>
              <a:rPr lang="cs-CZ" dirty="0" smtClean="0"/>
              <a:t>Jít ke svému cíli a přizpůsobovat se situacím.</a:t>
            </a:r>
          </a:p>
          <a:p>
            <a:r>
              <a:rPr lang="cs-CZ" dirty="0" smtClean="0"/>
              <a:t>Poslouchat potřebám zákazníků.</a:t>
            </a:r>
          </a:p>
          <a:p>
            <a:r>
              <a:rPr lang="cs-CZ" dirty="0" smtClean="0"/>
              <a:t>Řídit se pravidlem 80/20.</a:t>
            </a:r>
          </a:p>
          <a:p>
            <a:r>
              <a:rPr lang="cs-CZ" dirty="0" smtClean="0"/>
              <a:t>Učit se z chyb (ideálně cizích).</a:t>
            </a:r>
          </a:p>
          <a:p>
            <a:r>
              <a:rPr lang="cs-CZ" dirty="0" smtClean="0"/>
              <a:t>Život není fér, no a co?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/>
          <a:lstStyle/>
          <a:p>
            <a:r>
              <a:rPr lang="cs-CZ" dirty="0" smtClean="0"/>
              <a:t>Kdo z Vás má vlastní projekt?</a:t>
            </a:r>
            <a:endParaRPr lang="cs-CZ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děláme špatně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Ptáme se lidí, kteří o tom nic nevědí (rodina), protože to je snadné a levné... ale k ničemu.</a:t>
            </a:r>
          </a:p>
          <a:p>
            <a:r>
              <a:rPr lang="cs-CZ" dirty="0" smtClean="0"/>
              <a:t>Všechno dělám sám, jelikož jsem superman.</a:t>
            </a:r>
          </a:p>
          <a:p>
            <a:r>
              <a:rPr lang="cs-CZ" dirty="0" smtClean="0"/>
              <a:t>Neříkáme věci otevřeně, protože bysme se mohli někoho dotknout.</a:t>
            </a:r>
          </a:p>
          <a:p>
            <a:r>
              <a:rPr lang="cs-CZ" dirty="0" smtClean="0"/>
              <a:t>Řešíme věci, co řešit nemusíme a nevěnujeme se věcem, které nás posunou dál.</a:t>
            </a:r>
          </a:p>
          <a:p>
            <a:endParaRPr lang="cs-CZ" dirty="0"/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0023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8131" name="Picture 3" descr="C:\DY\Dokumenty\Rodina\Martinek\Přednášky\SaaS\s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714908" cy="6339372"/>
          </a:xfrm>
          <a:prstGeom prst="rect">
            <a:avLst/>
          </a:prstGeom>
          <a:noFill/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r>
              <a:rPr lang="cs-CZ" dirty="0" smtClean="0"/>
              <a:t>....možná...</a:t>
            </a:r>
          </a:p>
          <a:p>
            <a:r>
              <a:rPr lang="cs-CZ" dirty="0" smtClean="0"/>
              <a:t>Nejtežší je začít.. </a:t>
            </a:r>
            <a:r>
              <a:rPr lang="cs-CZ" dirty="0"/>
              <a:t>a</a:t>
            </a:r>
            <a:r>
              <a:rPr lang="cs-CZ" dirty="0" smtClean="0"/>
              <a:t> pak se nevzdát!</a:t>
            </a:r>
          </a:p>
          <a:p>
            <a:r>
              <a:rPr lang="cs-CZ" dirty="0" smtClean="0"/>
              <a:t>Stojí to ale za to.</a:t>
            </a:r>
          </a:p>
          <a:p>
            <a:endParaRPr lang="cs-CZ" dirty="0"/>
          </a:p>
          <a:p>
            <a:r>
              <a:rPr lang="cs-CZ" dirty="0" smtClean="0"/>
              <a:t>Jděte do toho a nebojte se. Buďte trpěliví!</a:t>
            </a:r>
          </a:p>
          <a:p>
            <a:r>
              <a:rPr lang="cs-CZ" dirty="0" smtClean="0"/>
              <a:t>Nezáleží totiž na tom, co děláte. Záleží jen na tom, co děláte, když se nikdo nedívá.</a:t>
            </a:r>
          </a:p>
          <a:p>
            <a:endParaRPr lang="cs-CZ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Dnes je neskutečně lehčí podnikat než kdysi.</a:t>
            </a:r>
          </a:p>
          <a:p>
            <a:endParaRPr lang="cs-CZ" dirty="0" smtClean="0"/>
          </a:p>
          <a:p>
            <a:r>
              <a:rPr lang="cs-CZ" dirty="0" smtClean="0"/>
              <a:t>Dva úžasné příklady o tom, jak bylo těžké podnikat kolem roku 1900 n.l. Již za pár minut v tomto sále.</a:t>
            </a:r>
          </a:p>
          <a:p>
            <a:pPr lvl="1"/>
            <a:r>
              <a:rPr lang="cs-CZ" i="1" dirty="0" smtClean="0"/>
              <a:t>Tajemství úspěchu - proč uspěl Henry Ford nebo Tomáš Baťa</a:t>
            </a:r>
            <a:endParaRPr lang="cs-CZ" i="1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b="1" dirty="0" smtClean="0"/>
              <a:t>Dotazy?</a:t>
            </a:r>
            <a:endParaRPr lang="cs-CZ" sz="8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00034" y="6356350"/>
            <a:ext cx="8143932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cs-CZ" sz="6000" dirty="0" smtClean="0"/>
              <a:t>Vyfakturuj.cz</a:t>
            </a:r>
          </a:p>
          <a:p>
            <a:pPr algn="ctr">
              <a:buNone/>
            </a:pPr>
            <a:r>
              <a:rPr lang="cs-CZ" sz="6000" dirty="0" smtClean="0"/>
              <a:t>SimpleShop.cz</a:t>
            </a:r>
          </a:p>
          <a:p>
            <a:pPr algn="ctr">
              <a:buNone/>
            </a:pPr>
            <a:r>
              <a:rPr lang="cs-CZ" sz="6000" dirty="0" smtClean="0"/>
              <a:t>Podnikatelna.cz</a:t>
            </a:r>
          </a:p>
          <a:p>
            <a:pPr algn="ctr">
              <a:buNone/>
            </a:pPr>
            <a:endParaRPr lang="cs-CZ" sz="4000" dirty="0" smtClean="0"/>
          </a:p>
          <a:p>
            <a:pPr algn="ctr">
              <a:buNone/>
            </a:pPr>
            <a:r>
              <a:rPr lang="cs-CZ" sz="4000" dirty="0" smtClean="0"/>
              <a:t>+</a:t>
            </a:r>
            <a:r>
              <a:rPr lang="cs-CZ" sz="4000" smtClean="0"/>
              <a:t>420 </a:t>
            </a:r>
            <a:r>
              <a:rPr lang="cs-CZ" sz="4000" smtClean="0"/>
              <a:t>730 540 532</a:t>
            </a:r>
            <a:endParaRPr lang="cs-CZ" sz="4000" dirty="0" smtClean="0"/>
          </a:p>
          <a:p>
            <a:pPr algn="ctr">
              <a:buNone/>
            </a:pPr>
            <a:r>
              <a:rPr lang="cs-CZ" sz="4000" dirty="0" smtClean="0"/>
              <a:t>martin@martindostal.com</a:t>
            </a:r>
            <a:endParaRPr lang="cs-CZ" sz="4000" dirty="0" smtClean="0"/>
          </a:p>
          <a:p>
            <a:pPr algn="ctr">
              <a:buNone/>
            </a:pPr>
            <a:r>
              <a:rPr lang="cs-CZ" sz="4000" dirty="0" smtClean="0"/>
              <a:t>Twitter: @_MartinDostal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5400" dirty="0" smtClean="0"/>
              <a:t>Vyfakturuj.cz</a:t>
            </a:r>
          </a:p>
          <a:p>
            <a:pPr algn="ctr">
              <a:buNone/>
            </a:pPr>
            <a:r>
              <a:rPr lang="cs-CZ" sz="5400" dirty="0" smtClean="0"/>
              <a:t>SimpleShop.cz</a:t>
            </a:r>
          </a:p>
          <a:p>
            <a:pPr algn="ctr">
              <a:buNone/>
            </a:pPr>
            <a:r>
              <a:rPr lang="cs-CZ" sz="5400" dirty="0" smtClean="0"/>
              <a:t>Podnikatelna.cz</a:t>
            </a:r>
            <a:endParaRPr lang="cs-CZ" sz="540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je startup?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Mám skvělou myšlenku</a:t>
            </a:r>
          </a:p>
          <a:p>
            <a:r>
              <a:rPr lang="cs-CZ" dirty="0" smtClean="0"/>
              <a:t>Mám motivaci</a:t>
            </a:r>
          </a:p>
          <a:p>
            <a:r>
              <a:rPr lang="cs-CZ" dirty="0" smtClean="0"/>
              <a:t>Mám chuť tvořit</a:t>
            </a:r>
          </a:p>
          <a:p>
            <a:r>
              <a:rPr lang="cs-CZ" dirty="0" smtClean="0"/>
              <a:t>Mám peníze (něco málo)</a:t>
            </a:r>
          </a:p>
          <a:p>
            <a:r>
              <a:rPr lang="cs-CZ" dirty="0" smtClean="0"/>
              <a:t>Mám lidi (3-4 kamarády)</a:t>
            </a:r>
          </a:p>
          <a:p>
            <a:r>
              <a:rPr lang="cs-CZ" dirty="0" smtClean="0"/>
              <a:t>Mám zkušenosti (ideály a vznešené cíle)</a:t>
            </a:r>
          </a:p>
          <a:p>
            <a:r>
              <a:rPr lang="cs-CZ" dirty="0" smtClean="0"/>
              <a:t>Vydělám rychle velké peníze !!!!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začíná?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Malý tým nebo jednotlivec</a:t>
            </a:r>
          </a:p>
          <a:p>
            <a:r>
              <a:rPr lang="cs-CZ" dirty="0" smtClean="0"/>
              <a:t>Obrovské nadšení</a:t>
            </a:r>
          </a:p>
          <a:p>
            <a:r>
              <a:rPr lang="cs-CZ" dirty="0" smtClean="0"/>
              <a:t>Maká se 16/7</a:t>
            </a:r>
          </a:p>
          <a:p>
            <a:r>
              <a:rPr lang="cs-CZ" dirty="0" smtClean="0"/>
              <a:t>Máme 100% času na tvoření produktu</a:t>
            </a:r>
          </a:p>
          <a:p>
            <a:r>
              <a:rPr lang="cs-CZ" dirty="0" smtClean="0"/>
              <a:t>Za tři měsíce máme hotový produkt</a:t>
            </a:r>
          </a:p>
          <a:p>
            <a:r>
              <a:rPr lang="cs-CZ" dirty="0" smtClean="0"/>
              <a:t>Můžeme začít vydělávat! Hurá!!!!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Byrokracie + prozření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Založení OSVČ nebo SROčka</a:t>
            </a:r>
          </a:p>
          <a:p>
            <a:r>
              <a:rPr lang="cs-CZ" dirty="0" smtClean="0"/>
              <a:t>Založení bankovního účtu</a:t>
            </a:r>
          </a:p>
          <a:p>
            <a:r>
              <a:rPr lang="cs-CZ" dirty="0" smtClean="0"/>
              <a:t>Sepsání obchodních podmínek</a:t>
            </a:r>
          </a:p>
          <a:p>
            <a:r>
              <a:rPr lang="cs-CZ" dirty="0" smtClean="0"/>
              <a:t>Registrace na ÚOOÚ</a:t>
            </a:r>
          </a:p>
          <a:p>
            <a:r>
              <a:rPr lang="cs-CZ" dirty="0" smtClean="0"/>
              <a:t>Ochranná známka (logo, texty, ...)</a:t>
            </a:r>
          </a:p>
          <a:p>
            <a:r>
              <a:rPr lang="cs-CZ" dirty="0" smtClean="0"/>
              <a:t>Pojistka „na blbost“</a:t>
            </a:r>
          </a:p>
          <a:p>
            <a:r>
              <a:rPr lang="cs-CZ" dirty="0" smtClean="0"/>
              <a:t>Sehnat účetního + fakturační SW</a:t>
            </a:r>
          </a:p>
          <a:p>
            <a:r>
              <a:rPr lang="cs-CZ" dirty="0" smtClean="0"/>
              <a:t>...</a:t>
            </a:r>
          </a:p>
          <a:p>
            <a:endParaRPr lang="cs-CZ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Máme hotovo? Prdlajs, máme 20%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Zařídit prezentaci produktu</a:t>
            </a:r>
          </a:p>
          <a:p>
            <a:pPr lvl="1"/>
            <a:r>
              <a:rPr lang="cs-CZ" dirty="0" smtClean="0"/>
              <a:t>Vytvořit web</a:t>
            </a:r>
          </a:p>
          <a:p>
            <a:pPr lvl="1"/>
            <a:r>
              <a:rPr lang="cs-CZ" dirty="0" smtClean="0"/>
              <a:t>Vybrat hosting</a:t>
            </a:r>
          </a:p>
          <a:p>
            <a:pPr lvl="1"/>
            <a:r>
              <a:rPr lang="cs-CZ" dirty="0" smtClean="0"/>
              <a:t>Koupit doménu</a:t>
            </a:r>
          </a:p>
          <a:p>
            <a:pPr lvl="1"/>
            <a:r>
              <a:rPr lang="cs-CZ" dirty="0" smtClean="0"/>
              <a:t>Nastavit DNS domény</a:t>
            </a:r>
          </a:p>
          <a:p>
            <a:pPr lvl="1"/>
            <a:r>
              <a:rPr lang="cs-CZ" dirty="0" smtClean="0"/>
              <a:t>SSL/HTTPS certifikát</a:t>
            </a:r>
          </a:p>
          <a:p>
            <a:pPr lvl="1"/>
            <a:r>
              <a:rPr lang="cs-CZ" dirty="0" smtClean="0"/>
              <a:t>Zřídit e-mailové schránky</a:t>
            </a:r>
          </a:p>
          <a:p>
            <a:pPr lvl="1"/>
            <a:r>
              <a:rPr lang="cs-CZ" dirty="0" smtClean="0"/>
              <a:t>Aktivovat DKIM, SPF, DMARC kvůli spamům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Máme hotovo? Prdlajs, máme 21%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Zařídit zákaznickou podporu</a:t>
            </a:r>
          </a:p>
          <a:p>
            <a:pPr lvl="1"/>
            <a:r>
              <a:rPr lang="cs-CZ" dirty="0" smtClean="0"/>
              <a:t>E-mail</a:t>
            </a:r>
          </a:p>
          <a:p>
            <a:pPr lvl="1"/>
            <a:r>
              <a:rPr lang="cs-CZ" dirty="0" smtClean="0"/>
              <a:t>SmartSupp</a:t>
            </a:r>
          </a:p>
          <a:p>
            <a:pPr lvl="1"/>
            <a:r>
              <a:rPr lang="cs-CZ" dirty="0" smtClean="0"/>
              <a:t>Telefon</a:t>
            </a:r>
          </a:p>
          <a:p>
            <a:pPr lvl="1"/>
            <a:r>
              <a:rPr lang="cs-CZ" dirty="0" smtClean="0"/>
              <a:t>Nápovědu na webu</a:t>
            </a:r>
          </a:p>
          <a:p>
            <a:pPr lvl="1"/>
            <a:r>
              <a:rPr lang="cs-CZ" dirty="0" smtClean="0"/>
              <a:t>Člověka, který bude systém znát a správně odpovídat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Ing. Martin Dostál | Vyfakturuj.cz &amp; SimpleShop.cz | TW: @_MartinDostal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1910</Words>
  <Application>Microsoft Office PowerPoint</Application>
  <PresentationFormat>Předvádění na obrazovce (4:3)</PresentationFormat>
  <Paragraphs>281</Paragraphs>
  <Slides>34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sady Office</vt:lpstr>
      <vt:lpstr>Snímek 1</vt:lpstr>
      <vt:lpstr> </vt:lpstr>
      <vt:lpstr>Kdo z Vás má vlastní projekt?</vt:lpstr>
      <vt:lpstr>Snímek 4</vt:lpstr>
      <vt:lpstr>Co je startup?</vt:lpstr>
      <vt:lpstr>Jak to začíná?</vt:lpstr>
      <vt:lpstr>Byrokracie + prozření</vt:lpstr>
      <vt:lpstr>Máme hotovo? Prdlajs, máme 20%</vt:lpstr>
      <vt:lpstr>Máme hotovo? Prdlajs, máme 21%</vt:lpstr>
      <vt:lpstr>Máme hotovo? Prdlajs, máme 22%</vt:lpstr>
      <vt:lpstr>Vytvořením produktu to teprve začíná</vt:lpstr>
      <vt:lpstr>!!!! SPOUŠTÍME !!!!</vt:lpstr>
      <vt:lpstr>Přežili jsme první měsíc od spuštění</vt:lpstr>
      <vt:lpstr>Na začátku</vt:lpstr>
      <vt:lpstr>Několik měsíců po spuštění</vt:lpstr>
      <vt:lpstr>Bod zlomu</vt:lpstr>
      <vt:lpstr>??? Byl to špatný nápad ???</vt:lpstr>
      <vt:lpstr>Ne, nebyl!</vt:lpstr>
      <vt:lpstr>Snímek 19</vt:lpstr>
      <vt:lpstr>Uvědomit si čísla &amp; fakta</vt:lpstr>
      <vt:lpstr>Výběr správného týmu</vt:lpstr>
      <vt:lpstr>Týmový duch</vt:lpstr>
      <vt:lpstr>Zákazníci</vt:lpstr>
      <vt:lpstr>Ceny</vt:lpstr>
      <vt:lpstr>Popcornová politika</vt:lpstr>
      <vt:lpstr>Popcornová politika</vt:lpstr>
      <vt:lpstr>Konkurence</vt:lpstr>
      <vt:lpstr>Vzdělávání</vt:lpstr>
      <vt:lpstr>Jasná představa</vt:lpstr>
      <vt:lpstr>Co děláme špatně</vt:lpstr>
      <vt:lpstr>Snímek 31</vt:lpstr>
      <vt:lpstr>Snímek 32</vt:lpstr>
      <vt:lpstr>Snímek 33</vt:lpstr>
      <vt:lpstr>Dotazy?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81</cp:revision>
  <dcterms:created xsi:type="dcterms:W3CDTF">2017-04-03T14:43:06Z</dcterms:created>
  <dcterms:modified xsi:type="dcterms:W3CDTF">2018-05-12T06:49:44Z</dcterms:modified>
</cp:coreProperties>
</file>