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305" r:id="rId4"/>
    <p:sldId id="327" r:id="rId5"/>
    <p:sldId id="329" r:id="rId6"/>
    <p:sldId id="330" r:id="rId7"/>
    <p:sldId id="335" r:id="rId8"/>
    <p:sldId id="334" r:id="rId9"/>
    <p:sldId id="336" r:id="rId10"/>
    <p:sldId id="337" r:id="rId11"/>
    <p:sldId id="338" r:id="rId12"/>
    <p:sldId id="339" r:id="rId13"/>
    <p:sldId id="340" r:id="rId14"/>
    <p:sldId id="325" r:id="rId15"/>
    <p:sldId id="341" r:id="rId16"/>
    <p:sldId id="32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1609" autoAdjust="0"/>
  </p:normalViewPr>
  <p:slideViewPr>
    <p:cSldViewPr snapToGrid="0">
      <p:cViewPr varScale="1">
        <p:scale>
          <a:sx n="98" d="100"/>
          <a:sy n="98" d="100"/>
        </p:scale>
        <p:origin x="22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9FE8C-13FC-439E-BBF5-B98EDD4ED834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79677-F9E9-43DE-908B-2480D31101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69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79677-F9E9-43DE-908B-2480D311019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412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79677-F9E9-43DE-908B-2480D311019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14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79677-F9E9-43DE-908B-2480D311019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449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17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02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37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61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53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53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06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34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38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9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78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64919A-4F2E-44D7-BF01-4753A7617B9C}" type="datetimeFigureOut">
              <a:rPr lang="cs-CZ" smtClean="0"/>
              <a:t>11.05.2018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4EFE4D-CC96-4638-84D7-5B0EA85CE392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14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an.k.kali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www.google.com/+JanKaliank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10 pravidel,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400" dirty="0" smtClean="0"/>
              <a:t>jak </a:t>
            </a:r>
            <a:r>
              <a:rPr lang="cs-CZ" sz="4400" dirty="0"/>
              <a:t>řídit správně </a:t>
            </a:r>
            <a:r>
              <a:rPr lang="cs-CZ" sz="4400" dirty="0" smtClean="0"/>
              <a:t>e-shop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cap="none" dirty="0" smtClean="0">
              <a:latin typeface="+mn-lt"/>
              <a:cs typeface="Arial" panose="020B0604020202020204" pitchFamily="34" charset="0"/>
            </a:endParaRPr>
          </a:p>
          <a:p>
            <a:pPr algn="r"/>
            <a:r>
              <a:rPr lang="cs-CZ" cap="none" dirty="0" smtClean="0">
                <a:latin typeface="+mn-lt"/>
                <a:cs typeface="Arial" panose="020B0604020202020204" pitchFamily="34" charset="0"/>
              </a:rPr>
              <a:t>Autor: Jan </a:t>
            </a:r>
            <a:r>
              <a:rPr lang="cs-CZ" cap="none" dirty="0" smtClean="0">
                <a:latin typeface="+mn-lt"/>
                <a:cs typeface="Arial" panose="020B0604020202020204" pitchFamily="34" charset="0"/>
              </a:rPr>
              <a:t>Kalianko</a:t>
            </a:r>
            <a:br>
              <a:rPr lang="cs-CZ" cap="none" dirty="0" smtClean="0">
                <a:latin typeface="+mn-lt"/>
                <a:cs typeface="Arial" panose="020B0604020202020204" pitchFamily="34" charset="0"/>
              </a:rPr>
            </a:br>
            <a:endParaRPr lang="cs-CZ" cap="none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51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Špičkoví zaměstnanci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Nejsou to zaměstnanci, ale </a:t>
            </a:r>
            <a:r>
              <a:rPr lang="cs-CZ" sz="4400" b="1" dirty="0" smtClean="0"/>
              <a:t>KOLEGOVÉ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i="1" dirty="0"/>
              <a:t> </a:t>
            </a:r>
            <a:r>
              <a:rPr lang="cs-CZ" sz="4400" i="1" dirty="0" smtClean="0"/>
              <a:t>Obklopujte se lidmi, kteří jsou lepší, než vy sami.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i="1" dirty="0"/>
              <a:t> </a:t>
            </a:r>
            <a:r>
              <a:rPr lang="cs-CZ" sz="4400" i="1" dirty="0" smtClean="0"/>
              <a:t>Vyměnit člověka můžete až tehdy, kdy za něj máte náhradu!</a:t>
            </a:r>
            <a:br>
              <a:rPr lang="cs-CZ" sz="4400" i="1" dirty="0" smtClean="0"/>
            </a:br>
            <a:r>
              <a:rPr lang="cs-CZ" sz="1100" i="1" dirty="0" smtClean="0"/>
              <a:t>X</a:t>
            </a:r>
            <a:endParaRPr lang="cs-CZ" sz="1100" i="1" dirty="0"/>
          </a:p>
        </p:txBody>
      </p:sp>
    </p:spTree>
    <p:extLst>
      <p:ext uri="{BB962C8B-B14F-4D97-AF65-F5344CB8AC3E}">
        <p14:creationId xmlns:p14="http://schemas.microsoft.com/office/powerpoint/2010/main" val="328593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Marketing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E-shop není off-line obchod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Postavte návštěvnost na více zdrojích – diverzifikace</a:t>
            </a:r>
            <a:br>
              <a:rPr lang="cs-CZ" sz="4400" dirty="0" smtClean="0"/>
            </a:br>
            <a:r>
              <a:rPr lang="cs-CZ" sz="1000" dirty="0" smtClean="0"/>
              <a:t>X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20892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Čísla rozhodují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Analytika – </a:t>
            </a:r>
            <a:r>
              <a:rPr lang="cs-CZ" sz="2400" dirty="0" smtClean="0"/>
              <a:t>naučte se správně vyhodnocovat sami a nevěřte reportům dodavatelů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Jediné </a:t>
            </a:r>
            <a:r>
              <a:rPr lang="cs-CZ" sz="4400" dirty="0"/>
              <a:t>důležité číslo je </a:t>
            </a:r>
            <a:r>
              <a:rPr lang="cs-CZ" sz="4400" b="1" dirty="0" smtClean="0"/>
              <a:t>ZISK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Řešte marže, náklady, bod zvratu…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 smtClean="0"/>
              <a:t>Čísla nikdy nevychází tak, jak si přejete…</a:t>
            </a:r>
            <a:br>
              <a:rPr lang="cs-CZ" sz="4400" dirty="0" smtClean="0"/>
            </a:br>
            <a:r>
              <a:rPr lang="cs-CZ" sz="1100" dirty="0" smtClean="0"/>
              <a:t>X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33870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Buďte připraveni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Připravte se na růst, kde chcete být za 1-2 roky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Promýšlejte věci do budoucna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Technologický dluh vás doběhne a skolí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Nepouštějte nedotažené firemní systémy </a:t>
            </a:r>
            <a:br>
              <a:rPr lang="cs-CZ" sz="4400" dirty="0" smtClean="0"/>
            </a:br>
            <a:r>
              <a:rPr lang="cs-CZ" sz="1200" dirty="0" smtClean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55690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Buďte pozitivní a nad věcí </a:t>
            </a:r>
            <a:r>
              <a:rPr lang="cs-CZ" sz="4800" dirty="0" smtClean="0"/>
              <a:t/>
            </a:r>
            <a:br>
              <a:rPr lang="cs-CZ" sz="4800" dirty="0" smtClean="0"/>
            </a:br>
            <a:r>
              <a:rPr lang="cs-CZ" sz="4800" dirty="0" smtClean="0"/>
              <a:t>- </a:t>
            </a:r>
            <a:r>
              <a:rPr lang="cs-CZ" sz="4800" dirty="0"/>
              <a:t>svět bude hezčí a bude se vše dařit lépe...</a:t>
            </a:r>
            <a:endParaRPr lang="cs-CZ" sz="4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8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/>
              <a:t>Používejte selský rozum </a:t>
            </a:r>
            <a:br>
              <a:rPr lang="cs-CZ" sz="4800" b="1" dirty="0" smtClean="0"/>
            </a:br>
            <a:r>
              <a:rPr lang="cs-CZ" sz="4800" b="1" dirty="0" smtClean="0"/>
              <a:t>a nebojte se toho!</a:t>
            </a:r>
            <a:endParaRPr lang="cs-CZ" sz="48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75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/>
              <a:t>Děkuji za pozornost</a:t>
            </a:r>
            <a:endParaRPr lang="cs-CZ" sz="48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@</a:t>
            </a:r>
            <a:r>
              <a:rPr lang="cs-CZ" dirty="0" err="1" smtClean="0"/>
              <a:t>eshopkonzultant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85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1288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Kdo </a:t>
            </a:r>
            <a:r>
              <a:rPr lang="cs-CZ" dirty="0"/>
              <a:t>jsem </a:t>
            </a:r>
            <a:r>
              <a:rPr lang="cs-CZ" dirty="0" smtClean="0"/>
              <a:t>&gt;  Jan </a:t>
            </a:r>
            <a:r>
              <a:rPr lang="cs-CZ" dirty="0"/>
              <a:t>Kalianko </a:t>
            </a:r>
            <a:r>
              <a:rPr lang="cs-CZ" dirty="0" smtClean="0"/>
              <a:t> &lt;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3542362" cy="1292036"/>
          </a:xfrm>
        </p:spPr>
        <p:txBody>
          <a:bodyPr>
            <a:normAutofit/>
          </a:bodyPr>
          <a:lstStyle/>
          <a:p>
            <a:r>
              <a:rPr lang="cs-CZ" sz="1600" dirty="0" smtClean="0">
                <a:solidFill>
                  <a:schemeClr val="tx1"/>
                </a:solidFill>
              </a:rPr>
              <a:t>- Konzultant se zaměřením na e-</a:t>
            </a:r>
            <a:r>
              <a:rPr lang="cs-CZ" sz="1600" dirty="0" err="1" smtClean="0">
                <a:solidFill>
                  <a:schemeClr val="tx1"/>
                </a:solidFill>
              </a:rPr>
              <a:t>shopy</a:t>
            </a:r>
            <a:r>
              <a:rPr lang="cs-CZ" sz="1600" dirty="0" smtClean="0">
                <a:solidFill>
                  <a:schemeClr val="tx1"/>
                </a:solidFill>
              </a:rPr>
              <a:t> 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a e-</a:t>
            </a:r>
            <a:r>
              <a:rPr lang="cs-CZ" sz="1600" dirty="0" err="1" smtClean="0">
                <a:solidFill>
                  <a:schemeClr val="tx1"/>
                </a:solidFill>
              </a:rPr>
              <a:t>commerce</a:t>
            </a:r>
            <a:r>
              <a:rPr lang="cs-CZ" sz="1600" dirty="0" smtClean="0">
                <a:solidFill>
                  <a:schemeClr val="tx1"/>
                </a:solidFill>
              </a:rPr>
              <a:t> projekty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- </a:t>
            </a:r>
            <a:r>
              <a:rPr lang="cs-CZ" sz="1600" dirty="0" smtClean="0">
                <a:solidFill>
                  <a:schemeClr val="tx1"/>
                </a:solidFill>
              </a:rPr>
              <a:t>Vedení projektů v e-</a:t>
            </a:r>
            <a:r>
              <a:rPr lang="cs-CZ" sz="1600" dirty="0" err="1" smtClean="0">
                <a:solidFill>
                  <a:schemeClr val="tx1"/>
                </a:solidFill>
              </a:rPr>
              <a:t>commerce</a:t>
            </a:r>
            <a:r>
              <a:rPr lang="cs-CZ" sz="1600" dirty="0" smtClean="0">
                <a:solidFill>
                  <a:schemeClr val="tx1"/>
                </a:solidFill>
              </a:rPr>
              <a:t> a on-line</a:t>
            </a:r>
            <a:endParaRPr lang="cs-CZ" sz="1600" dirty="0" smtClean="0">
              <a:solidFill>
                <a:schemeClr val="tx1"/>
              </a:solidFill>
            </a:endParaRPr>
          </a:p>
          <a:p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683063" y="1797718"/>
            <a:ext cx="398494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buFont typeface="Arial" pitchFamily="34" charset="0"/>
              <a:buChar char="•"/>
            </a:pPr>
            <a:r>
              <a:rPr lang="cs-CZ" sz="1400" dirty="0" err="1" smtClean="0"/>
              <a:t>Twitter</a:t>
            </a:r>
            <a:r>
              <a:rPr lang="cs-CZ" sz="1400" dirty="0" smtClean="0"/>
              <a:t>: @</a:t>
            </a:r>
            <a:r>
              <a:rPr lang="cs-CZ" sz="1400" dirty="0" err="1" smtClean="0"/>
              <a:t>eshopkonzultant</a:t>
            </a:r>
            <a:endParaRPr lang="cs-CZ" sz="1400" dirty="0" smtClean="0"/>
          </a:p>
          <a:p>
            <a:pPr marL="285750" indent="-285750">
              <a:lnSpc>
                <a:spcPct val="100000"/>
              </a:lnSpc>
              <a:buFont typeface="Arial" pitchFamily="34" charset="0"/>
              <a:buChar char="•"/>
            </a:pPr>
            <a:r>
              <a:rPr lang="cs-CZ" sz="1400" dirty="0" smtClean="0"/>
              <a:t>Google+: </a:t>
            </a:r>
            <a:r>
              <a:rPr lang="cs-CZ" sz="1400" dirty="0" smtClean="0">
                <a:hlinkClick r:id="rId2"/>
              </a:rPr>
              <a:t>http://www.google.com/+JanKalianko</a:t>
            </a:r>
            <a:endParaRPr lang="cs-CZ" sz="1400" dirty="0" smtClean="0"/>
          </a:p>
          <a:p>
            <a:pPr marL="285750" indent="-285750">
              <a:lnSpc>
                <a:spcPct val="100000"/>
              </a:lnSpc>
              <a:buFont typeface="Arial" pitchFamily="34" charset="0"/>
              <a:buChar char="•"/>
            </a:pPr>
            <a:r>
              <a:rPr lang="cs-CZ" sz="1400" dirty="0" err="1" smtClean="0"/>
              <a:t>Facebook</a:t>
            </a:r>
            <a:r>
              <a:rPr lang="cs-CZ" sz="1400" dirty="0" smtClean="0"/>
              <a:t>: </a:t>
            </a:r>
            <a:r>
              <a:rPr lang="cs-CZ" sz="1400" dirty="0" smtClean="0">
                <a:hlinkClick r:id="rId3"/>
              </a:rPr>
              <a:t>https://www.facebook.com/jan.k.kali</a:t>
            </a:r>
            <a:r>
              <a:rPr lang="cs-CZ" sz="1400" dirty="0" smtClean="0"/>
              <a:t> </a:t>
            </a:r>
          </a:p>
          <a:p>
            <a:pPr>
              <a:lnSpc>
                <a:spcPct val="100000"/>
              </a:lnSpc>
            </a:pPr>
            <a:endParaRPr lang="cs-CZ" sz="1400" dirty="0">
              <a:solidFill>
                <a:schemeClr val="tx1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214" y="3563888"/>
            <a:ext cx="1357231" cy="1922744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027" y="4338232"/>
            <a:ext cx="2161934" cy="1148400"/>
          </a:xfrm>
          <a:prstGeom prst="rect">
            <a:avLst/>
          </a:prstGeom>
        </p:spPr>
      </p:pic>
      <p:sp>
        <p:nvSpPr>
          <p:cNvPr id="13" name="TextovéPole 12"/>
          <p:cNvSpPr txBox="1"/>
          <p:nvPr/>
        </p:nvSpPr>
        <p:spPr>
          <a:xfrm>
            <a:off x="809177" y="4676891"/>
            <a:ext cx="2675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1,45 mil. </a:t>
            </a:r>
            <a:r>
              <a:rPr lang="cs-CZ" dirty="0" smtClean="0"/>
              <a:t>návštěv/rok</a:t>
            </a:r>
          </a:p>
          <a:p>
            <a:pPr algn="ctr"/>
            <a:r>
              <a:rPr lang="cs-CZ" b="1" dirty="0"/>
              <a:t>8</a:t>
            </a:r>
            <a:r>
              <a:rPr lang="cs-CZ" b="1" dirty="0" smtClean="0"/>
              <a:t>63 tis. </a:t>
            </a:r>
            <a:r>
              <a:rPr lang="cs-CZ" dirty="0" smtClean="0"/>
              <a:t>návštěvníků</a:t>
            </a:r>
            <a:endParaRPr lang="cs-CZ" dirty="0"/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24" y="3992165"/>
            <a:ext cx="2562698" cy="476662"/>
          </a:xfrm>
          <a:prstGeom prst="rect">
            <a:avLst/>
          </a:prstGeom>
        </p:spPr>
      </p:pic>
      <p:cxnSp>
        <p:nvCxnSpPr>
          <p:cNvPr id="16" name="Přímá spojnice 15"/>
          <p:cNvCxnSpPr/>
          <p:nvPr/>
        </p:nvCxnSpPr>
        <p:spPr>
          <a:xfrm>
            <a:off x="3696039" y="3567185"/>
            <a:ext cx="0" cy="188493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6566587" y="3567185"/>
            <a:ext cx="0" cy="188493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ázek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038" y="3497804"/>
            <a:ext cx="2395976" cy="85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60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Jaké jsou hlavní oblasti, které musíte jako e-</a:t>
            </a:r>
            <a:r>
              <a:rPr lang="cs-CZ" dirty="0" err="1" smtClean="0"/>
              <a:t>shopař</a:t>
            </a:r>
            <a:r>
              <a:rPr lang="cs-CZ" dirty="0" smtClean="0"/>
              <a:t> řešit?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55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E-</a:t>
            </a:r>
            <a:r>
              <a:rPr lang="cs-CZ" dirty="0" err="1" smtClean="0"/>
              <a:t>shopové</a:t>
            </a:r>
            <a:r>
              <a:rPr lang="cs-CZ" dirty="0" smtClean="0"/>
              <a:t>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Open-source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Krabicové řešení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Řešení na míru – od dodavatele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Řešení na míru – vlastní vývoj</a:t>
            </a:r>
            <a:r>
              <a:rPr lang="cs-CZ" sz="4400" dirty="0"/>
              <a:t/>
            </a:r>
            <a:br>
              <a:rPr lang="cs-CZ" sz="4400" dirty="0"/>
            </a:br>
            <a:r>
              <a:rPr lang="cs-CZ" sz="1000" dirty="0" smtClean="0"/>
              <a:t>x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3071779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Vědět co dělám – vzdělávat se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BarCamp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Odborné konference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Školení/workshopy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On-line zdroje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Sledování on-line odborníků</a:t>
            </a:r>
            <a:br>
              <a:rPr lang="cs-CZ" sz="4400" dirty="0" smtClean="0"/>
            </a:br>
            <a:r>
              <a:rPr lang="cs-CZ" sz="1000" dirty="0" smtClean="0"/>
              <a:t>x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311063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Poznat své zákazníky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Off-line svět – prodejna, komunitní akce apod.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err="1" smtClean="0"/>
              <a:t>Hotjar</a:t>
            </a:r>
            <a:r>
              <a:rPr lang="cs-CZ" sz="4400" dirty="0" smtClean="0"/>
              <a:t>, </a:t>
            </a:r>
            <a:r>
              <a:rPr lang="cs-CZ" sz="4400" dirty="0" err="1" smtClean="0"/>
              <a:t>Smartlook</a:t>
            </a:r>
            <a:r>
              <a:rPr lang="cs-CZ" sz="4400" dirty="0" smtClean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Uživatelská testování, </a:t>
            </a:r>
            <a:r>
              <a:rPr lang="cs-CZ" sz="4400" dirty="0" err="1" smtClean="0"/>
              <a:t>focus</a:t>
            </a:r>
            <a:r>
              <a:rPr lang="cs-CZ" sz="4400" dirty="0" smtClean="0"/>
              <a:t> </a:t>
            </a:r>
            <a:r>
              <a:rPr lang="cs-CZ" sz="4400" dirty="0" err="1" smtClean="0"/>
              <a:t>groups</a:t>
            </a:r>
            <a:endParaRPr lang="cs-CZ" sz="4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Obyčejná zákaznická podpora</a:t>
            </a:r>
            <a:br>
              <a:rPr lang="cs-CZ" sz="4400" dirty="0" smtClean="0"/>
            </a:br>
            <a:r>
              <a:rPr lang="cs-CZ" sz="1100" dirty="0" smtClean="0"/>
              <a:t>x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212094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Logistika a skladování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Absolutní přehled </a:t>
            </a:r>
            <a:r>
              <a:rPr lang="cs-CZ" sz="2400" dirty="0" smtClean="0"/>
              <a:t>(správný systém)</a:t>
            </a:r>
            <a:endParaRPr lang="cs-CZ" sz="4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 smtClean="0"/>
              <a:t> Minimalizace lidské práce/chybovosti/nákladů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Správné nastavení procesů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Vyjednávání s dopravci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 smtClean="0"/>
              <a:t> Zpětná logistika</a:t>
            </a:r>
            <a:br>
              <a:rPr lang="cs-CZ" sz="4400" dirty="0" smtClean="0"/>
            </a:br>
            <a:r>
              <a:rPr lang="cs-CZ" sz="1100" dirty="0" smtClean="0"/>
              <a:t>X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71214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Automatizace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7562949" cy="4023360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 smtClean="0"/>
              <a:t> Automatizovat vše,</a:t>
            </a:r>
            <a:r>
              <a:rPr lang="cs-CZ" sz="2400" dirty="0" smtClean="0"/>
              <a:t> co jde a děláte vícekrát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Ušetříte hromadu času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 smtClean="0"/>
              <a:t>Nemusíte věci dělat sami (nebo někdo jiný)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 smtClean="0"/>
              <a:t>Snížení chybovosti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 smtClean="0"/>
              <a:t>Snížení nákladů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 smtClean="0"/>
              <a:t>Nevýhoda &gt; vyšší vstupní investice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 smtClean="0"/>
              <a:t> </a:t>
            </a:r>
            <a:r>
              <a:rPr lang="cs-CZ" sz="4400" dirty="0"/>
              <a:t>Umět si spočítat, zda se to </a:t>
            </a:r>
            <a:r>
              <a:rPr lang="cs-CZ" sz="4400" dirty="0" smtClean="0"/>
              <a:t>vyplatí</a:t>
            </a:r>
            <a:br>
              <a:rPr lang="cs-CZ" sz="4400" dirty="0" smtClean="0"/>
            </a:br>
            <a:r>
              <a:rPr lang="cs-CZ" sz="1100" dirty="0" smtClean="0"/>
              <a:t>X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74574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Zákaznická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Odpovědi rychle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Slušně i na kverulanty a blbce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Poukaz kanály, které umíte obsloužit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400" dirty="0"/>
              <a:t> </a:t>
            </a:r>
            <a:r>
              <a:rPr lang="cs-CZ" sz="4400" dirty="0" smtClean="0"/>
              <a:t>Nezpochybňovat zákazníkův problém</a:t>
            </a:r>
            <a:br>
              <a:rPr lang="cs-CZ" sz="4400" dirty="0" smtClean="0"/>
            </a:br>
            <a:r>
              <a:rPr lang="cs-CZ" sz="1100" dirty="0" smtClean="0"/>
              <a:t>X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54081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7012</TotalTime>
  <Words>346</Words>
  <Application>Microsoft Office PowerPoint</Application>
  <PresentationFormat>Předvádění na obrazovce (4:3)</PresentationFormat>
  <Paragraphs>71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Retrospektiva</vt:lpstr>
      <vt:lpstr>10 pravidel,  jak řídit správně e-shop</vt:lpstr>
      <vt:lpstr>Kdo jsem &gt;  Jan Kalianko  &lt;</vt:lpstr>
      <vt:lpstr>Jaké jsou hlavní oblasti, které musíte jako e-shopař řešit?</vt:lpstr>
      <vt:lpstr>E-shopové řešení</vt:lpstr>
      <vt:lpstr>Vědět co dělám – vzdělávat se </vt:lpstr>
      <vt:lpstr>Poznat své zákazníky </vt:lpstr>
      <vt:lpstr>Logistika a skladování</vt:lpstr>
      <vt:lpstr>Automatizace</vt:lpstr>
      <vt:lpstr>Zákaznická podpora</vt:lpstr>
      <vt:lpstr>Špičkoví zaměstnanci </vt:lpstr>
      <vt:lpstr>Marketing</vt:lpstr>
      <vt:lpstr>Čísla rozhodují</vt:lpstr>
      <vt:lpstr>Buďte připraveni</vt:lpstr>
      <vt:lpstr>Buďte pozitivní a nad věcí  - svět bude hezčí a bude se vše dařit lépe...</vt:lpstr>
      <vt:lpstr>Používejte selský rozum  a nebojte se toho!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On-line je stejný jako off-line</dc:title>
  <dc:creator>Jan Kalianko</dc:creator>
  <cp:lastModifiedBy>Jan Kalianko</cp:lastModifiedBy>
  <cp:revision>48</cp:revision>
  <dcterms:created xsi:type="dcterms:W3CDTF">2016-05-25T12:19:21Z</dcterms:created>
  <dcterms:modified xsi:type="dcterms:W3CDTF">2018-05-12T09:03:22Z</dcterms:modified>
</cp:coreProperties>
</file>