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8"/>
  </p:notesMasterIdLst>
  <p:handoutMasterIdLst>
    <p:handoutMasterId r:id="rId99"/>
  </p:handoutMasterIdLst>
  <p:sldIdLst>
    <p:sldId id="664" r:id="rId2"/>
    <p:sldId id="565" r:id="rId3"/>
    <p:sldId id="571" r:id="rId4"/>
    <p:sldId id="572" r:id="rId5"/>
    <p:sldId id="566" r:id="rId6"/>
    <p:sldId id="570" r:id="rId7"/>
    <p:sldId id="569" r:id="rId8"/>
    <p:sldId id="568" r:id="rId9"/>
    <p:sldId id="567" r:id="rId10"/>
    <p:sldId id="564" r:id="rId11"/>
    <p:sldId id="365" r:id="rId12"/>
    <p:sldId id="574" r:id="rId13"/>
    <p:sldId id="575" r:id="rId14"/>
    <p:sldId id="577" r:id="rId15"/>
    <p:sldId id="377" r:id="rId16"/>
    <p:sldId id="378" r:id="rId17"/>
    <p:sldId id="554" r:id="rId18"/>
    <p:sldId id="555" r:id="rId19"/>
    <p:sldId id="557" r:id="rId20"/>
    <p:sldId id="558" r:id="rId21"/>
    <p:sldId id="362" r:id="rId22"/>
    <p:sldId id="578" r:id="rId23"/>
    <p:sldId id="379" r:id="rId24"/>
    <p:sldId id="380" r:id="rId25"/>
    <p:sldId id="376" r:id="rId26"/>
    <p:sldId id="579" r:id="rId27"/>
    <p:sldId id="581" r:id="rId28"/>
    <p:sldId id="582" r:id="rId29"/>
    <p:sldId id="381" r:id="rId30"/>
    <p:sldId id="583" r:id="rId31"/>
    <p:sldId id="585" r:id="rId32"/>
    <p:sldId id="584" r:id="rId33"/>
    <p:sldId id="586" r:id="rId34"/>
    <p:sldId id="383" r:id="rId35"/>
    <p:sldId id="384" r:id="rId36"/>
    <p:sldId id="385" r:id="rId37"/>
    <p:sldId id="588" r:id="rId38"/>
    <p:sldId id="587" r:id="rId39"/>
    <p:sldId id="591" r:id="rId40"/>
    <p:sldId id="367" r:id="rId41"/>
    <p:sldId id="592" r:id="rId42"/>
    <p:sldId id="593" r:id="rId43"/>
    <p:sldId id="594" r:id="rId44"/>
    <p:sldId id="595" r:id="rId45"/>
    <p:sldId id="596" r:id="rId46"/>
    <p:sldId id="597" r:id="rId47"/>
    <p:sldId id="598" r:id="rId48"/>
    <p:sldId id="599" r:id="rId49"/>
    <p:sldId id="600" r:id="rId50"/>
    <p:sldId id="601" r:id="rId51"/>
    <p:sldId id="602" r:id="rId52"/>
    <p:sldId id="515" r:id="rId53"/>
    <p:sldId id="662" r:id="rId54"/>
    <p:sldId id="603" r:id="rId55"/>
    <p:sldId id="663" r:id="rId56"/>
    <p:sldId id="604" r:id="rId57"/>
    <p:sldId id="606" r:id="rId58"/>
    <p:sldId id="398" r:id="rId59"/>
    <p:sldId id="607" r:id="rId60"/>
    <p:sldId id="404" r:id="rId61"/>
    <p:sldId id="399" r:id="rId62"/>
    <p:sldId id="609" r:id="rId63"/>
    <p:sldId id="622" r:id="rId64"/>
    <p:sldId id="610" r:id="rId65"/>
    <p:sldId id="650" r:id="rId66"/>
    <p:sldId id="651" r:id="rId67"/>
    <p:sldId id="613" r:id="rId68"/>
    <p:sldId id="614" r:id="rId69"/>
    <p:sldId id="615" r:id="rId70"/>
    <p:sldId id="616" r:id="rId71"/>
    <p:sldId id="617" r:id="rId72"/>
    <p:sldId id="652" r:id="rId73"/>
    <p:sldId id="619" r:id="rId74"/>
    <p:sldId id="653" r:id="rId75"/>
    <p:sldId id="621" r:id="rId76"/>
    <p:sldId id="388" r:id="rId77"/>
    <p:sldId id="623" r:id="rId78"/>
    <p:sldId id="624" r:id="rId79"/>
    <p:sldId id="627" r:id="rId80"/>
    <p:sldId id="655" r:id="rId81"/>
    <p:sldId id="656" r:id="rId82"/>
    <p:sldId id="629" r:id="rId83"/>
    <p:sldId id="630" r:id="rId84"/>
    <p:sldId id="631" r:id="rId85"/>
    <p:sldId id="657" r:id="rId86"/>
    <p:sldId id="634" r:id="rId87"/>
    <p:sldId id="659" r:id="rId88"/>
    <p:sldId id="636" r:id="rId89"/>
    <p:sldId id="638" r:id="rId90"/>
    <p:sldId id="661" r:id="rId91"/>
    <p:sldId id="640" r:id="rId92"/>
    <p:sldId id="642" r:id="rId93"/>
    <p:sldId id="644" r:id="rId94"/>
    <p:sldId id="646" r:id="rId95"/>
    <p:sldId id="648" r:id="rId96"/>
    <p:sldId id="649" r:id="rId9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26A72"/>
    <a:srgbClr val="63BE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451" autoAdjust="0"/>
    <p:restoredTop sz="90439"/>
  </p:normalViewPr>
  <p:slideViewPr>
    <p:cSldViewPr snapToGrid="0">
      <p:cViewPr varScale="1">
        <p:scale>
          <a:sx n="99" d="100"/>
          <a:sy n="99" d="100"/>
        </p:scale>
        <p:origin x="21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handoutMaster" Target="handoutMasters/handoutMaster1.xml"/><Relationship Id="rId10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E4438C-DA65-404F-8727-EEE8DB392FD7}" type="datetimeFigureOut">
              <a:rPr lang="cs-CZ" smtClean="0"/>
              <a:t>11.05.18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71851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0661CD-EDAB-4353-9E34-F490F45D32BD}" type="datetimeFigureOut">
              <a:rPr lang="cs-CZ" smtClean="0"/>
              <a:t>11.05.18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29E1EE-23A6-43F4-82B0-652D1AD688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69855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Tyhle a další e-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shopy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neuspěly, kdyby neměly vyřešené určité oblasti. Uvědomují</a:t>
            </a:r>
            <a:r>
              <a:rPr lang="cs-CZ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 jejich důležitost a věnují jim maximální pozornost a úsilí.</a:t>
            </a:r>
            <a:endParaRPr lang="cs-CZ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Jaké to jsou? To vám ukážu.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29E1EE-23A6-43F4-82B0-652D1AD68865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99536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Zákazník</a:t>
            </a:r>
            <a:r>
              <a:rPr lang="cs-CZ" baseline="0" dirty="0"/>
              <a:t> není kretén, a když kretén je, tak se chováme, jako by kretén nebyl. Máslo na hlavě, pokora.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29E1EE-23A6-43F4-82B0-652D1AD68865}" type="slidenum">
              <a:rPr lang="cs-CZ" smtClean="0"/>
              <a:t>63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50797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29E1EE-23A6-43F4-82B0-652D1AD68865}" type="slidenum">
              <a:rPr lang="cs-CZ" smtClean="0"/>
              <a:t>96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029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Blbost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29E1EE-23A6-43F4-82B0-652D1AD68865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57689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Přivedeme návštěvníka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29E1EE-23A6-43F4-82B0-652D1AD68865}" type="slidenum">
              <a:rPr lang="cs-CZ" smtClean="0"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6134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 nejvíce mu zpříjemnit nákup a nakopnout ho do k nákupu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29E1EE-23A6-43F4-82B0-652D1AD68865}" type="slidenum">
              <a:rPr lang="cs-CZ" smtClean="0"/>
              <a:t>40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88403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 nejvíce mu zpříjemnit nákup a nakopnout ho do k nákupu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29E1EE-23A6-43F4-82B0-652D1AD68865}" type="slidenum">
              <a:rPr lang="cs-CZ" smtClean="0"/>
              <a:t>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65970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Férovost</a:t>
            </a:r>
            <a:r>
              <a:rPr lang="cs-CZ" baseline="0" dirty="0"/>
              <a:t> </a:t>
            </a:r>
            <a:r>
              <a:rPr lang="mr-IN" baseline="0" dirty="0"/>
              <a:t>–</a:t>
            </a:r>
            <a:r>
              <a:rPr lang="cs-CZ" baseline="0" dirty="0"/>
              <a:t> doprava zdarma, ale platba za balné nebo za platbu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29E1EE-23A6-43F4-82B0-652D1AD68865}" type="slidenum">
              <a:rPr lang="cs-CZ" smtClean="0"/>
              <a:t>54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4019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Férovost</a:t>
            </a:r>
            <a:r>
              <a:rPr lang="cs-CZ" baseline="0" dirty="0"/>
              <a:t> </a:t>
            </a:r>
            <a:r>
              <a:rPr lang="mr-IN" baseline="0" dirty="0"/>
              <a:t>–</a:t>
            </a:r>
            <a:r>
              <a:rPr lang="cs-CZ" baseline="0" dirty="0"/>
              <a:t> doprava zdarma, ale platba za balné nebo za platbu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29E1EE-23A6-43F4-82B0-652D1AD68865}" type="slidenum">
              <a:rPr lang="cs-CZ" smtClean="0"/>
              <a:t>55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02119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Chaty, transakční e-maily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29E1EE-23A6-43F4-82B0-652D1AD68865}" type="slidenum">
              <a:rPr lang="cs-CZ" smtClean="0"/>
              <a:t>58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62170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Zákazník</a:t>
            </a:r>
            <a:r>
              <a:rPr lang="cs-CZ" baseline="0" dirty="0"/>
              <a:t> není kretén, a když kretén je, tak se chováme, jako by kretén nebyl. Máslo na hlavě, pokora.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29E1EE-23A6-43F4-82B0-652D1AD68865}" type="slidenum">
              <a:rPr lang="cs-CZ" smtClean="0"/>
              <a:t>59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53060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oleObject" Target="../embeddings/oleObject2.bin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1.wmf"/><Relationship Id="rId9" Type="http://schemas.openxmlformats.org/officeDocument/2006/relationships/image" Target="../media/image1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3037479781"/>
              </p:ext>
            </p:extLst>
          </p:nvPr>
        </p:nvGraphicFramePr>
        <p:xfrm>
          <a:off x="0" y="3844925"/>
          <a:ext cx="12192000" cy="300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9" r:id="rId3" imgW="16253640" imgH="4012560" progId="">
                  <p:embed/>
                </p:oleObj>
              </mc:Choice>
              <mc:Fallback>
                <p:oleObj r:id="rId3" imgW="16253640" imgH="40125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3844925"/>
                        <a:ext cx="12192000" cy="3009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83721" y="1151164"/>
            <a:ext cx="11372849" cy="1825286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068525"/>
            <a:ext cx="9144000" cy="64304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lze upravit styl předlohy.</a:t>
            </a:r>
          </a:p>
        </p:txBody>
      </p:sp>
      <p:sp>
        <p:nvSpPr>
          <p:cNvPr id="10" name="TextovéPole 9"/>
          <p:cNvSpPr txBox="1"/>
          <p:nvPr userDrawn="1"/>
        </p:nvSpPr>
        <p:spPr>
          <a:xfrm>
            <a:off x="4610916" y="4256883"/>
            <a:ext cx="2918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0" dirty="0">
                <a:solidFill>
                  <a:schemeClr val="bg1"/>
                </a:solidFill>
                <a:latin typeface="Signika" panose="02010003020600000004" pitchFamily="2" charset="0"/>
              </a:rPr>
              <a:t>Pavel Tlapák</a:t>
            </a:r>
          </a:p>
        </p:txBody>
      </p:sp>
      <p:sp>
        <p:nvSpPr>
          <p:cNvPr id="17" name="Zástupný symbol pro datum 3"/>
          <p:cNvSpPr txBox="1">
            <a:spLocks/>
          </p:cNvSpPr>
          <p:nvPr userDrawn="1"/>
        </p:nvSpPr>
        <p:spPr>
          <a:xfrm>
            <a:off x="3863342" y="5103402"/>
            <a:ext cx="2202723" cy="384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l" defTabSz="914400" rtl="0" eaLnBrk="1" latinLnBrk="0" hangingPunct="1">
              <a:defRPr sz="1600" kern="1200">
                <a:solidFill>
                  <a:schemeClr val="bg1"/>
                </a:solidFill>
                <a:latin typeface="Signika" panose="0201000302060000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dirty="0"/>
              <a:t>partak@paveltlapak.cz</a:t>
            </a:r>
          </a:p>
        </p:txBody>
      </p:sp>
      <p:sp>
        <p:nvSpPr>
          <p:cNvPr id="18" name="Zástupný symbol pro datum 3"/>
          <p:cNvSpPr txBox="1">
            <a:spLocks/>
          </p:cNvSpPr>
          <p:nvPr userDrawn="1"/>
        </p:nvSpPr>
        <p:spPr>
          <a:xfrm>
            <a:off x="3863342" y="5495615"/>
            <a:ext cx="2202723" cy="384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l" defTabSz="914400" rtl="0" eaLnBrk="1" latinLnBrk="0" hangingPunct="1">
              <a:defRPr sz="1600" kern="1200">
                <a:solidFill>
                  <a:schemeClr val="bg1"/>
                </a:solidFill>
                <a:latin typeface="Signika" panose="0201000302060000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dirty="0"/>
              <a:t>+420 777</a:t>
            </a:r>
            <a:r>
              <a:rPr lang="cs-CZ" sz="1400" baseline="0" dirty="0"/>
              <a:t> 450 300</a:t>
            </a:r>
            <a:endParaRPr lang="cs-CZ" sz="1400" dirty="0"/>
          </a:p>
        </p:txBody>
      </p:sp>
      <p:sp>
        <p:nvSpPr>
          <p:cNvPr id="19" name="Zástupný symbol pro datum 3"/>
          <p:cNvSpPr txBox="1">
            <a:spLocks/>
          </p:cNvSpPr>
          <p:nvPr userDrawn="1"/>
        </p:nvSpPr>
        <p:spPr>
          <a:xfrm>
            <a:off x="3863342" y="5879664"/>
            <a:ext cx="2202723" cy="384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l" defTabSz="914400" rtl="0" eaLnBrk="1" latinLnBrk="0" hangingPunct="1">
              <a:defRPr sz="1600" kern="1200">
                <a:solidFill>
                  <a:schemeClr val="bg1"/>
                </a:solidFill>
                <a:latin typeface="Signika" panose="0201000302060000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dirty="0"/>
              <a:t>http://paveltlapak.cz</a:t>
            </a:r>
          </a:p>
        </p:txBody>
      </p:sp>
      <p:pic>
        <p:nvPicPr>
          <p:cNvPr id="21" name="Obrázek 2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536" y="5201478"/>
            <a:ext cx="218187" cy="218187"/>
          </a:xfrm>
          <a:prstGeom prst="rect">
            <a:avLst/>
          </a:prstGeom>
        </p:spPr>
      </p:pic>
      <p:pic>
        <p:nvPicPr>
          <p:cNvPr id="24" name="Obrázek 2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699" y="5577362"/>
            <a:ext cx="218187" cy="218187"/>
          </a:xfrm>
          <a:prstGeom prst="rect">
            <a:avLst/>
          </a:prstGeom>
        </p:spPr>
      </p:pic>
      <p:pic>
        <p:nvPicPr>
          <p:cNvPr id="25" name="Obrázek 2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699" y="5954976"/>
            <a:ext cx="235004" cy="235004"/>
          </a:xfrm>
          <a:prstGeom prst="rect">
            <a:avLst/>
          </a:prstGeom>
        </p:spPr>
      </p:pic>
      <p:sp>
        <p:nvSpPr>
          <p:cNvPr id="33" name="Zástupný symbol pro datum 3"/>
          <p:cNvSpPr txBox="1">
            <a:spLocks/>
          </p:cNvSpPr>
          <p:nvPr userDrawn="1"/>
        </p:nvSpPr>
        <p:spPr>
          <a:xfrm>
            <a:off x="6679893" y="4903214"/>
            <a:ext cx="2877637" cy="384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l" defTabSz="914400" rtl="0" eaLnBrk="1" latinLnBrk="0" hangingPunct="1">
              <a:defRPr sz="1600" kern="1200">
                <a:solidFill>
                  <a:schemeClr val="bg1"/>
                </a:solidFill>
                <a:latin typeface="Signika" panose="0201000302060000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dirty="0"/>
              <a:t>twitter.com/</a:t>
            </a:r>
            <a:r>
              <a:rPr lang="cs-CZ" sz="1400" dirty="0" err="1"/>
              <a:t>PavelTlapak</a:t>
            </a:r>
            <a:endParaRPr lang="cs-CZ" sz="1400" dirty="0"/>
          </a:p>
        </p:txBody>
      </p:sp>
      <p:sp>
        <p:nvSpPr>
          <p:cNvPr id="34" name="Zástupný symbol pro datum 3"/>
          <p:cNvSpPr txBox="1">
            <a:spLocks/>
          </p:cNvSpPr>
          <p:nvPr userDrawn="1"/>
        </p:nvSpPr>
        <p:spPr>
          <a:xfrm>
            <a:off x="6679893" y="5295427"/>
            <a:ext cx="2877637" cy="384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l" defTabSz="914400" rtl="0" eaLnBrk="1" latinLnBrk="0" hangingPunct="1">
              <a:defRPr sz="1600" kern="1200">
                <a:solidFill>
                  <a:schemeClr val="bg1"/>
                </a:solidFill>
                <a:latin typeface="Signika" panose="0201000302060000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dirty="0"/>
              <a:t>linkedin.com/in/</a:t>
            </a:r>
            <a:r>
              <a:rPr lang="cs-CZ" sz="1400" dirty="0" err="1"/>
              <a:t>PavelTlapak</a:t>
            </a:r>
            <a:endParaRPr lang="cs-CZ" sz="1400" dirty="0"/>
          </a:p>
        </p:txBody>
      </p:sp>
      <p:sp>
        <p:nvSpPr>
          <p:cNvPr id="35" name="Zástupný symbol pro datum 3"/>
          <p:cNvSpPr txBox="1">
            <a:spLocks/>
          </p:cNvSpPr>
          <p:nvPr userDrawn="1"/>
        </p:nvSpPr>
        <p:spPr>
          <a:xfrm>
            <a:off x="6679893" y="5679476"/>
            <a:ext cx="2877637" cy="384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l" defTabSz="914400" rtl="0" eaLnBrk="1" latinLnBrk="0" hangingPunct="1">
              <a:defRPr sz="1600" kern="1200">
                <a:solidFill>
                  <a:schemeClr val="bg1"/>
                </a:solidFill>
                <a:latin typeface="Signika" panose="0201000302060000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dirty="0"/>
              <a:t>facebook.com/</a:t>
            </a:r>
            <a:r>
              <a:rPr lang="cs-CZ" sz="1400" dirty="0" err="1"/>
              <a:t>Partak.PavelTlapak</a:t>
            </a:r>
            <a:endParaRPr lang="cs-CZ" sz="1400" dirty="0"/>
          </a:p>
        </p:txBody>
      </p:sp>
      <p:sp>
        <p:nvSpPr>
          <p:cNvPr id="39" name="Zástupný symbol pro datum 3"/>
          <p:cNvSpPr txBox="1">
            <a:spLocks/>
          </p:cNvSpPr>
          <p:nvPr userDrawn="1"/>
        </p:nvSpPr>
        <p:spPr>
          <a:xfrm>
            <a:off x="6679893" y="6062742"/>
            <a:ext cx="2877637" cy="384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l" defTabSz="914400" rtl="0" eaLnBrk="1" latinLnBrk="0" hangingPunct="1">
              <a:defRPr sz="1600" kern="1200">
                <a:solidFill>
                  <a:schemeClr val="bg1"/>
                </a:solidFill>
                <a:latin typeface="Signika" panose="0201000302060000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dirty="0"/>
              <a:t>plus.google.com/+</a:t>
            </a:r>
            <a:r>
              <a:rPr lang="cs-CZ" sz="1400" dirty="0" err="1"/>
              <a:t>PavelTlapák</a:t>
            </a:r>
            <a:endParaRPr lang="cs-CZ" sz="1400" dirty="0"/>
          </a:p>
        </p:txBody>
      </p:sp>
      <p:pic>
        <p:nvPicPr>
          <p:cNvPr id="41" name="Obrázek 40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250" y="4994308"/>
            <a:ext cx="218187" cy="218187"/>
          </a:xfrm>
          <a:prstGeom prst="rect">
            <a:avLst/>
          </a:prstGeom>
        </p:spPr>
      </p:pic>
      <p:pic>
        <p:nvPicPr>
          <p:cNvPr id="42" name="Obrázek 41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250" y="5364019"/>
            <a:ext cx="218188" cy="218188"/>
          </a:xfrm>
          <a:prstGeom prst="rect">
            <a:avLst/>
          </a:prstGeom>
        </p:spPr>
      </p:pic>
      <p:pic>
        <p:nvPicPr>
          <p:cNvPr id="43" name="Obrázek 42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250" y="5756462"/>
            <a:ext cx="218188" cy="218188"/>
          </a:xfrm>
          <a:prstGeom prst="rect">
            <a:avLst/>
          </a:prstGeom>
        </p:spPr>
      </p:pic>
      <p:pic>
        <p:nvPicPr>
          <p:cNvPr id="44" name="Obrázek 43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754" y="6147574"/>
            <a:ext cx="220569" cy="220569"/>
          </a:xfrm>
          <a:prstGeom prst="rect">
            <a:avLst/>
          </a:prstGeom>
        </p:spPr>
      </p:pic>
      <p:pic>
        <p:nvPicPr>
          <p:cNvPr id="45" name="Obrázek 44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834" y="322851"/>
            <a:ext cx="3524736" cy="82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215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40871" y="1627595"/>
            <a:ext cx="11315700" cy="418900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1228999" y="6070373"/>
            <a:ext cx="2373084" cy="651102"/>
          </a:xfrm>
          <a:prstGeom prst="rect">
            <a:avLst/>
          </a:prstGeom>
        </p:spPr>
        <p:txBody>
          <a:bodyPr/>
          <a:lstStyle/>
          <a:p>
            <a:r>
              <a:rPr lang="cs-CZ" dirty="0"/>
              <a:t>partak@paveltlapak.cz</a:t>
            </a:r>
          </a:p>
          <a:p>
            <a:r>
              <a:rPr lang="cs-CZ" dirty="0"/>
              <a:t>www.paveltlapak.cz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7238999" y="6070373"/>
            <a:ext cx="4517571" cy="651101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85417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906236"/>
            <a:ext cx="3031670" cy="489040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391886" y="365125"/>
            <a:ext cx="8180614" cy="543151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1228999" y="6070373"/>
            <a:ext cx="2373084" cy="651102"/>
          </a:xfrm>
          <a:prstGeom prst="rect">
            <a:avLst/>
          </a:prstGeom>
        </p:spPr>
        <p:txBody>
          <a:bodyPr/>
          <a:lstStyle/>
          <a:p>
            <a:r>
              <a:rPr lang="cs-CZ" dirty="0"/>
              <a:t>partak@paveltlapak.cz</a:t>
            </a:r>
          </a:p>
          <a:p>
            <a:r>
              <a:rPr lang="cs-CZ" dirty="0"/>
              <a:t>www.paveltlapak.cz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7238999" y="6070373"/>
            <a:ext cx="4517571" cy="651101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242670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/>
          <p:cNvGraphicFramePr>
            <a:graphicFrameLocks noChangeAspect="1"/>
          </p:cNvGraphicFramePr>
          <p:nvPr userDrawn="1">
            <p:extLst/>
          </p:nvPr>
        </p:nvGraphicFramePr>
        <p:xfrm>
          <a:off x="0" y="-28502"/>
          <a:ext cx="12192000" cy="300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284" r:id="rId3" imgW="16253640" imgH="4012560" progId="">
                  <p:embed/>
                </p:oleObj>
              </mc:Choice>
              <mc:Fallback>
                <p:oleObj r:id="rId3" imgW="16253640" imgH="40125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-28502"/>
                        <a:ext cx="12192000" cy="3009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Zástupný symbol pro datum 3"/>
          <p:cNvSpPr txBox="1">
            <a:spLocks/>
          </p:cNvSpPr>
          <p:nvPr userDrawn="1"/>
        </p:nvSpPr>
        <p:spPr>
          <a:xfrm>
            <a:off x="3544936" y="3893320"/>
            <a:ext cx="2202723" cy="384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l" defTabSz="914400" rtl="0" eaLnBrk="1" latinLnBrk="0" hangingPunct="1">
              <a:defRPr sz="1600" kern="1200">
                <a:solidFill>
                  <a:schemeClr val="bg1"/>
                </a:solidFill>
                <a:latin typeface="Signika" panose="0201000302060000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dirty="0">
                <a:solidFill>
                  <a:srgbClr val="626A72"/>
                </a:solidFill>
              </a:rPr>
              <a:t>partak@paveltlapak.cz</a:t>
            </a:r>
          </a:p>
        </p:txBody>
      </p:sp>
      <p:sp>
        <p:nvSpPr>
          <p:cNvPr id="18" name="Zástupný symbol pro datum 3"/>
          <p:cNvSpPr txBox="1">
            <a:spLocks/>
          </p:cNvSpPr>
          <p:nvPr userDrawn="1"/>
        </p:nvSpPr>
        <p:spPr>
          <a:xfrm>
            <a:off x="3544936" y="4285533"/>
            <a:ext cx="2202723" cy="384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l" defTabSz="914400" rtl="0" eaLnBrk="1" latinLnBrk="0" hangingPunct="1">
              <a:defRPr sz="1600" kern="1200">
                <a:solidFill>
                  <a:schemeClr val="bg1"/>
                </a:solidFill>
                <a:latin typeface="Signika" panose="0201000302060000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dirty="0">
                <a:solidFill>
                  <a:srgbClr val="626A72"/>
                </a:solidFill>
              </a:rPr>
              <a:t>+420 777</a:t>
            </a:r>
            <a:r>
              <a:rPr lang="cs-CZ" sz="1400" baseline="0" dirty="0">
                <a:solidFill>
                  <a:srgbClr val="626A72"/>
                </a:solidFill>
              </a:rPr>
              <a:t> 450 300</a:t>
            </a:r>
            <a:endParaRPr lang="cs-CZ" sz="1400" dirty="0">
              <a:solidFill>
                <a:srgbClr val="626A72"/>
              </a:solidFill>
            </a:endParaRPr>
          </a:p>
        </p:txBody>
      </p:sp>
      <p:sp>
        <p:nvSpPr>
          <p:cNvPr id="19" name="Zástupný symbol pro datum 3"/>
          <p:cNvSpPr txBox="1">
            <a:spLocks/>
          </p:cNvSpPr>
          <p:nvPr userDrawn="1"/>
        </p:nvSpPr>
        <p:spPr>
          <a:xfrm>
            <a:off x="3544936" y="4669582"/>
            <a:ext cx="2202723" cy="384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l" defTabSz="914400" rtl="0" eaLnBrk="1" latinLnBrk="0" hangingPunct="1">
              <a:defRPr sz="1600" kern="1200">
                <a:solidFill>
                  <a:schemeClr val="bg1"/>
                </a:solidFill>
                <a:latin typeface="Signika" panose="0201000302060000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dirty="0">
                <a:solidFill>
                  <a:srgbClr val="626A72"/>
                </a:solidFill>
              </a:rPr>
              <a:t>http://paveltlapak.cz</a:t>
            </a:r>
          </a:p>
        </p:txBody>
      </p:sp>
      <p:sp>
        <p:nvSpPr>
          <p:cNvPr id="33" name="Zástupný symbol pro datum 3"/>
          <p:cNvSpPr txBox="1">
            <a:spLocks/>
          </p:cNvSpPr>
          <p:nvPr userDrawn="1"/>
        </p:nvSpPr>
        <p:spPr>
          <a:xfrm>
            <a:off x="6361487" y="3693132"/>
            <a:ext cx="2877637" cy="384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l" defTabSz="914400" rtl="0" eaLnBrk="1" latinLnBrk="0" hangingPunct="1">
              <a:defRPr sz="1600" kern="1200">
                <a:solidFill>
                  <a:schemeClr val="bg1"/>
                </a:solidFill>
                <a:latin typeface="Signika" panose="0201000302060000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dirty="0">
                <a:solidFill>
                  <a:srgbClr val="626A72"/>
                </a:solidFill>
              </a:rPr>
              <a:t>twitter.com/</a:t>
            </a:r>
            <a:r>
              <a:rPr lang="cs-CZ" sz="1400" dirty="0" err="1">
                <a:solidFill>
                  <a:srgbClr val="626A72"/>
                </a:solidFill>
              </a:rPr>
              <a:t>PavelTlapak</a:t>
            </a:r>
            <a:endParaRPr lang="cs-CZ" sz="1400" dirty="0">
              <a:solidFill>
                <a:srgbClr val="626A72"/>
              </a:solidFill>
            </a:endParaRPr>
          </a:p>
        </p:txBody>
      </p:sp>
      <p:sp>
        <p:nvSpPr>
          <p:cNvPr id="34" name="Zástupný symbol pro datum 3"/>
          <p:cNvSpPr txBox="1">
            <a:spLocks/>
          </p:cNvSpPr>
          <p:nvPr userDrawn="1"/>
        </p:nvSpPr>
        <p:spPr>
          <a:xfrm>
            <a:off x="6361487" y="4085345"/>
            <a:ext cx="2877637" cy="384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l" defTabSz="914400" rtl="0" eaLnBrk="1" latinLnBrk="0" hangingPunct="1">
              <a:defRPr sz="1600" kern="1200">
                <a:solidFill>
                  <a:schemeClr val="bg1"/>
                </a:solidFill>
                <a:latin typeface="Signika" panose="0201000302060000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dirty="0">
                <a:solidFill>
                  <a:srgbClr val="626A72"/>
                </a:solidFill>
              </a:rPr>
              <a:t>linkedin.com/in/</a:t>
            </a:r>
            <a:r>
              <a:rPr lang="cs-CZ" sz="1400" dirty="0" err="1">
                <a:solidFill>
                  <a:srgbClr val="626A72"/>
                </a:solidFill>
              </a:rPr>
              <a:t>PavelTlapak</a:t>
            </a:r>
            <a:endParaRPr lang="cs-CZ" sz="1400" dirty="0">
              <a:solidFill>
                <a:srgbClr val="626A72"/>
              </a:solidFill>
            </a:endParaRPr>
          </a:p>
        </p:txBody>
      </p:sp>
      <p:sp>
        <p:nvSpPr>
          <p:cNvPr id="35" name="Zástupný symbol pro datum 3"/>
          <p:cNvSpPr txBox="1">
            <a:spLocks/>
          </p:cNvSpPr>
          <p:nvPr userDrawn="1"/>
        </p:nvSpPr>
        <p:spPr>
          <a:xfrm>
            <a:off x="6361487" y="4469394"/>
            <a:ext cx="2877637" cy="384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l" defTabSz="914400" rtl="0" eaLnBrk="1" latinLnBrk="0" hangingPunct="1">
              <a:defRPr sz="1600" kern="1200">
                <a:solidFill>
                  <a:schemeClr val="bg1"/>
                </a:solidFill>
                <a:latin typeface="Signika" panose="0201000302060000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dirty="0">
                <a:solidFill>
                  <a:srgbClr val="626A72"/>
                </a:solidFill>
              </a:rPr>
              <a:t>facebook.com/</a:t>
            </a:r>
            <a:r>
              <a:rPr lang="cs-CZ" sz="1400" dirty="0" err="1">
                <a:solidFill>
                  <a:srgbClr val="626A72"/>
                </a:solidFill>
              </a:rPr>
              <a:t>Partak.PavelTlapak</a:t>
            </a:r>
            <a:endParaRPr lang="cs-CZ" sz="1400" dirty="0">
              <a:solidFill>
                <a:srgbClr val="626A72"/>
              </a:solidFill>
            </a:endParaRPr>
          </a:p>
        </p:txBody>
      </p:sp>
      <p:sp>
        <p:nvSpPr>
          <p:cNvPr id="39" name="Zástupný symbol pro datum 3"/>
          <p:cNvSpPr txBox="1">
            <a:spLocks/>
          </p:cNvSpPr>
          <p:nvPr userDrawn="1"/>
        </p:nvSpPr>
        <p:spPr>
          <a:xfrm>
            <a:off x="6361487" y="4852660"/>
            <a:ext cx="2877637" cy="384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l" defTabSz="914400" rtl="0" eaLnBrk="1" latinLnBrk="0" hangingPunct="1">
              <a:defRPr sz="1600" kern="1200">
                <a:solidFill>
                  <a:schemeClr val="bg1"/>
                </a:solidFill>
                <a:latin typeface="Signika" panose="0201000302060000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dirty="0">
                <a:solidFill>
                  <a:srgbClr val="626A72"/>
                </a:solidFill>
              </a:rPr>
              <a:t>plus.google.com/+</a:t>
            </a:r>
            <a:r>
              <a:rPr lang="cs-CZ" sz="1400" dirty="0" err="1">
                <a:solidFill>
                  <a:srgbClr val="626A72"/>
                </a:solidFill>
              </a:rPr>
              <a:t>PavelTlapák</a:t>
            </a:r>
            <a:endParaRPr lang="cs-CZ" sz="1400" dirty="0">
              <a:solidFill>
                <a:srgbClr val="626A72"/>
              </a:solidFill>
            </a:endParaRPr>
          </a:p>
        </p:txBody>
      </p:sp>
      <p:sp>
        <p:nvSpPr>
          <p:cNvPr id="22" name="Zástupný symbol pro datum 3"/>
          <p:cNvSpPr txBox="1">
            <a:spLocks/>
          </p:cNvSpPr>
          <p:nvPr userDrawn="1"/>
        </p:nvSpPr>
        <p:spPr>
          <a:xfrm>
            <a:off x="1234441" y="6070373"/>
            <a:ext cx="3198766" cy="6511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Signika" panose="0201000302060000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aseline="0" dirty="0"/>
              <a:t>IČO: </a:t>
            </a:r>
            <a:r>
              <a:rPr lang="cs-CZ" sz="1200" b="0" i="0" kern="1200" dirty="0">
                <a:solidFill>
                  <a:schemeClr val="bg1"/>
                </a:solidFill>
                <a:effectLst/>
                <a:latin typeface="Signika" panose="02010003020600000004" pitchFamily="2" charset="0"/>
                <a:ea typeface="+mn-ea"/>
                <a:cs typeface="+mn-cs"/>
              </a:rPr>
              <a:t>74115367</a:t>
            </a:r>
          </a:p>
          <a:p>
            <a:r>
              <a:rPr lang="cs-CZ" sz="1200" b="0" i="0" kern="1200" dirty="0">
                <a:solidFill>
                  <a:schemeClr val="bg1"/>
                </a:solidFill>
                <a:effectLst/>
                <a:latin typeface="Signika" panose="02010003020600000004" pitchFamily="2" charset="0"/>
                <a:ea typeface="+mn-ea"/>
                <a:cs typeface="+mn-cs"/>
              </a:rPr>
              <a:t>Jsem na volné noze a nejsem plátce DPH.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24" y="1988319"/>
            <a:ext cx="1905000" cy="1905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844" y="4544160"/>
            <a:ext cx="218187" cy="21818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844" y="3774151"/>
            <a:ext cx="226344" cy="22634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760" y="4163692"/>
            <a:ext cx="217271" cy="217271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837" y="4947602"/>
            <a:ext cx="218187" cy="218187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130" y="3971735"/>
            <a:ext cx="243545" cy="243545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596" y="4362575"/>
            <a:ext cx="243545" cy="243545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295" y="4748431"/>
            <a:ext cx="226350" cy="226350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577" y="1339729"/>
            <a:ext cx="4526051" cy="1063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965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40871" y="1627595"/>
            <a:ext cx="11315700" cy="418900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1228999" y="6070373"/>
            <a:ext cx="2373084" cy="651102"/>
          </a:xfrm>
          <a:prstGeom prst="rect">
            <a:avLst/>
          </a:prstGeom>
        </p:spPr>
        <p:txBody>
          <a:bodyPr/>
          <a:lstStyle/>
          <a:p>
            <a:r>
              <a:rPr lang="cs-CZ" dirty="0"/>
              <a:t>partak@paveltlapak.cz</a:t>
            </a:r>
          </a:p>
          <a:p>
            <a:r>
              <a:rPr lang="cs-CZ" dirty="0"/>
              <a:t>www.paveltlapak.cz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7238999" y="6070373"/>
            <a:ext cx="4517571" cy="651101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55811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04583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3845379"/>
            <a:ext cx="10515600" cy="19757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1228999" y="6070373"/>
            <a:ext cx="2373084" cy="651102"/>
          </a:xfrm>
          <a:prstGeom prst="rect">
            <a:avLst/>
          </a:prstGeom>
        </p:spPr>
        <p:txBody>
          <a:bodyPr/>
          <a:lstStyle/>
          <a:p>
            <a:r>
              <a:rPr lang="cs-CZ" dirty="0"/>
              <a:t>partak@paveltlapak.cz</a:t>
            </a:r>
          </a:p>
          <a:p>
            <a:r>
              <a:rPr lang="cs-CZ" dirty="0"/>
              <a:t>www.paveltlapak.cz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7238999" y="6070373"/>
            <a:ext cx="4517571" cy="651101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12090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40871" y="1559379"/>
            <a:ext cx="5578929" cy="426992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559379"/>
            <a:ext cx="5584370" cy="426992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1228999" y="6070373"/>
            <a:ext cx="2373084" cy="651102"/>
          </a:xfrm>
          <a:prstGeom prst="rect">
            <a:avLst/>
          </a:prstGeom>
        </p:spPr>
        <p:txBody>
          <a:bodyPr/>
          <a:lstStyle/>
          <a:p>
            <a:r>
              <a:rPr lang="cs-CZ" dirty="0"/>
              <a:t>partak@paveltlapak.cz</a:t>
            </a:r>
          </a:p>
          <a:p>
            <a:r>
              <a:rPr lang="cs-CZ" dirty="0"/>
              <a:t>www.paveltlapak.cz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7238999" y="6070373"/>
            <a:ext cx="4517571" cy="651101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33198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3721" y="365125"/>
            <a:ext cx="11372849" cy="1325563"/>
          </a:xfrm>
        </p:spPr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383722" y="1681163"/>
            <a:ext cx="5613854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383722" y="2505075"/>
            <a:ext cx="5613854" cy="32997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58437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584370" cy="32997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>
          <a:xfrm>
            <a:off x="1228999" y="6070373"/>
            <a:ext cx="2373084" cy="651102"/>
          </a:xfrm>
          <a:prstGeom prst="rect">
            <a:avLst/>
          </a:prstGeom>
        </p:spPr>
        <p:txBody>
          <a:bodyPr/>
          <a:lstStyle/>
          <a:p>
            <a:r>
              <a:rPr lang="cs-CZ" dirty="0"/>
              <a:t>partak@paveltlapak.cz</a:t>
            </a:r>
          </a:p>
          <a:p>
            <a:r>
              <a:rPr lang="cs-CZ" dirty="0"/>
              <a:t>www.paveltlapak.cz</a:t>
            </a: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>
          <a:xfrm>
            <a:off x="7238999" y="6070373"/>
            <a:ext cx="4517571" cy="651101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72280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>
          <a:xfrm>
            <a:off x="1228999" y="6070373"/>
            <a:ext cx="2373084" cy="651102"/>
          </a:xfrm>
          <a:prstGeom prst="rect">
            <a:avLst/>
          </a:prstGeom>
        </p:spPr>
        <p:txBody>
          <a:bodyPr/>
          <a:lstStyle/>
          <a:p>
            <a:r>
              <a:rPr lang="cs-CZ" dirty="0"/>
              <a:t>partak@paveltlapak.cz</a:t>
            </a:r>
          </a:p>
          <a:p>
            <a:r>
              <a:rPr lang="cs-CZ" dirty="0"/>
              <a:t>www.paveltlapak.cz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7238999" y="6070373"/>
            <a:ext cx="4517571" cy="651101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532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>
          <a:xfrm>
            <a:off x="1228999" y="6070373"/>
            <a:ext cx="2373084" cy="651102"/>
          </a:xfrm>
          <a:prstGeom prst="rect">
            <a:avLst/>
          </a:prstGeom>
        </p:spPr>
        <p:txBody>
          <a:bodyPr/>
          <a:lstStyle/>
          <a:p>
            <a:r>
              <a:rPr lang="cs-CZ" dirty="0"/>
              <a:t>partak@paveltlapak.cz</a:t>
            </a:r>
          </a:p>
          <a:p>
            <a:r>
              <a:rPr lang="cs-CZ" dirty="0"/>
              <a:t>www.paveltlapak.cz</a:t>
            </a: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7238999" y="6070373"/>
            <a:ext cx="4517571" cy="651101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117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5364" y="457200"/>
            <a:ext cx="4306661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573382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65364" y="2057400"/>
            <a:ext cx="4306661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1228999" y="6070373"/>
            <a:ext cx="2373084" cy="651102"/>
          </a:xfrm>
          <a:prstGeom prst="rect">
            <a:avLst/>
          </a:prstGeom>
        </p:spPr>
        <p:txBody>
          <a:bodyPr/>
          <a:lstStyle/>
          <a:p>
            <a:r>
              <a:rPr lang="cs-CZ" dirty="0"/>
              <a:t>partak@paveltlapak.cz</a:t>
            </a:r>
          </a:p>
          <a:p>
            <a:r>
              <a:rPr lang="cs-CZ" dirty="0"/>
              <a:t>www.paveltlapak.cz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7238999" y="6070373"/>
            <a:ext cx="4517571" cy="651101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78718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0872" y="457200"/>
            <a:ext cx="4331154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573382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40872" y="2057400"/>
            <a:ext cx="4331153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1228999" y="6070373"/>
            <a:ext cx="2373084" cy="651102"/>
          </a:xfrm>
          <a:prstGeom prst="rect">
            <a:avLst/>
          </a:prstGeom>
        </p:spPr>
        <p:txBody>
          <a:bodyPr/>
          <a:lstStyle/>
          <a:p>
            <a:r>
              <a:rPr lang="cs-CZ" dirty="0"/>
              <a:t>partak@paveltlapak.cz</a:t>
            </a:r>
          </a:p>
          <a:p>
            <a:r>
              <a:rPr lang="cs-CZ" dirty="0"/>
              <a:t>www.paveltlapak.cz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7238999" y="6070373"/>
            <a:ext cx="4517571" cy="651101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42406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31065" y="1056068"/>
            <a:ext cx="10895527" cy="48424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197516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63BE87"/>
          </a:solidFill>
          <a:latin typeface="Signika" panose="02010003020600000004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63BE87"/>
        </a:buClr>
        <a:buFont typeface="Arial" panose="020B0604020202020204" pitchFamily="34" charset="0"/>
        <a:buChar char="•"/>
        <a:defRPr sz="2800" kern="1200">
          <a:solidFill>
            <a:srgbClr val="626A72"/>
          </a:solidFill>
          <a:latin typeface="Signika" panose="02010003020600000004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63BE87"/>
        </a:buClr>
        <a:buFont typeface="Arial" panose="020B0604020202020204" pitchFamily="34" charset="0"/>
        <a:buChar char="•"/>
        <a:defRPr sz="2400" kern="1200">
          <a:solidFill>
            <a:srgbClr val="626A72"/>
          </a:solidFill>
          <a:latin typeface="Signika" panose="02010003020600000004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63BE87"/>
        </a:buClr>
        <a:buFont typeface="Arial" panose="020B0604020202020204" pitchFamily="34" charset="0"/>
        <a:buChar char="•"/>
        <a:defRPr sz="2000" kern="1200">
          <a:solidFill>
            <a:srgbClr val="626A72"/>
          </a:solidFill>
          <a:latin typeface="Signika" panose="02010003020600000004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63BE87"/>
        </a:buClr>
        <a:buFont typeface="Arial" panose="020B0604020202020204" pitchFamily="34" charset="0"/>
        <a:buChar char="•"/>
        <a:defRPr sz="1800" kern="1200">
          <a:solidFill>
            <a:srgbClr val="626A72"/>
          </a:solidFill>
          <a:latin typeface="Signika" panose="02010003020600000004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63BE87"/>
        </a:buClr>
        <a:buFont typeface="Arial" panose="020B0604020202020204" pitchFamily="34" charset="0"/>
        <a:buChar char="•"/>
        <a:defRPr sz="1800" kern="1200">
          <a:solidFill>
            <a:srgbClr val="626A72"/>
          </a:solidFill>
          <a:latin typeface="Signika" panose="02010003020600000004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tiff"/><Relationship Id="rId4" Type="http://schemas.openxmlformats.org/officeDocument/2006/relationships/image" Target="../media/image27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tif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tiff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tiff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tiff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tiff"/><Relationship Id="rId5" Type="http://schemas.openxmlformats.org/officeDocument/2006/relationships/image" Target="../media/image51.tiff"/><Relationship Id="rId4" Type="http://schemas.openxmlformats.org/officeDocument/2006/relationships/image" Target="../media/image50.tiff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6.png"/><Relationship Id="rId5" Type="http://schemas.openxmlformats.org/officeDocument/2006/relationships/image" Target="../media/image55.wmf"/><Relationship Id="rId4" Type="http://schemas.openxmlformats.org/officeDocument/2006/relationships/oleObject" Target="../embeddings/oleObject3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3900"/>
            <a:ext cx="12192000" cy="286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8420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BE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9353" y="577516"/>
            <a:ext cx="10895527" cy="5770738"/>
          </a:xfrm>
        </p:spPr>
        <p:txBody>
          <a:bodyPr>
            <a:noAutofit/>
          </a:bodyPr>
          <a:lstStyle/>
          <a:p>
            <a:r>
              <a:rPr lang="cs-CZ" sz="5400" dirty="0">
                <a:solidFill>
                  <a:schemeClr val="bg1"/>
                </a:solidFill>
              </a:rPr>
              <a:t>STUDIE APEK:</a:t>
            </a:r>
            <a:br>
              <a:rPr lang="cs-CZ" sz="5400" dirty="0">
                <a:solidFill>
                  <a:schemeClr val="bg1"/>
                </a:solidFill>
              </a:rPr>
            </a:br>
            <a:r>
              <a:rPr lang="cs-CZ" sz="5400" dirty="0">
                <a:solidFill>
                  <a:schemeClr val="bg1"/>
                </a:solidFill>
              </a:rPr>
              <a:t>Zcela zásadní atributy e-</a:t>
            </a:r>
            <a:r>
              <a:rPr lang="cs-CZ" sz="5400" dirty="0" err="1">
                <a:solidFill>
                  <a:schemeClr val="bg1"/>
                </a:solidFill>
              </a:rPr>
              <a:t>shopu</a:t>
            </a:r>
            <a:endParaRPr lang="cs-CZ" sz="5400" dirty="0">
              <a:solidFill>
                <a:schemeClr val="bg1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2011680" y="36393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583569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259" y="238124"/>
            <a:ext cx="2553511" cy="600075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011680" y="36393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8674" y="1197487"/>
            <a:ext cx="2294021" cy="4350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2397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259" y="238124"/>
            <a:ext cx="2553511" cy="600075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011680" y="36393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8674" y="1197487"/>
            <a:ext cx="2294021" cy="435073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1329" y="1279090"/>
            <a:ext cx="2171366" cy="426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5633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259" y="238124"/>
            <a:ext cx="2553511" cy="600075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011680" y="36393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8674" y="1197487"/>
            <a:ext cx="2294021" cy="4350730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8674" y="1464274"/>
            <a:ext cx="2376571" cy="4051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804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259" y="238124"/>
            <a:ext cx="2553511" cy="600075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011680" y="36393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8674" y="1197487"/>
            <a:ext cx="2294021" cy="4350730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8674" y="1464274"/>
            <a:ext cx="2376571" cy="405185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6416" y="1297343"/>
            <a:ext cx="1918536" cy="4250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8325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9353" y="930370"/>
            <a:ext cx="10895527" cy="5417884"/>
          </a:xfrm>
        </p:spPr>
        <p:txBody>
          <a:bodyPr>
            <a:noAutofit/>
          </a:bodyPr>
          <a:lstStyle/>
          <a:p>
            <a:r>
              <a:rPr lang="cs-CZ" dirty="0">
                <a:solidFill>
                  <a:srgbClr val="626A72"/>
                </a:solidFill>
              </a:rPr>
              <a:t>Cena zboží sice patří mezi nejdůležitější</a:t>
            </a:r>
            <a:br>
              <a:rPr lang="cs-CZ" dirty="0">
                <a:solidFill>
                  <a:srgbClr val="626A72"/>
                </a:solidFill>
              </a:rPr>
            </a:br>
            <a:r>
              <a:rPr lang="cs-CZ" dirty="0">
                <a:solidFill>
                  <a:srgbClr val="626A72"/>
                </a:solidFill>
              </a:rPr>
              <a:t>faktory, ale </a:t>
            </a:r>
            <a:r>
              <a:rPr lang="cs-CZ" dirty="0"/>
              <a:t>není zcela klíčová</a:t>
            </a:r>
            <a:r>
              <a:rPr lang="cs-CZ" dirty="0">
                <a:solidFill>
                  <a:srgbClr val="626A72"/>
                </a:solidFill>
              </a:rPr>
              <a:t>.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259" y="238124"/>
            <a:ext cx="2553511" cy="600075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011680" y="36393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993187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9353" y="930370"/>
            <a:ext cx="10895527" cy="5417884"/>
          </a:xfrm>
        </p:spPr>
        <p:txBody>
          <a:bodyPr>
            <a:noAutofit/>
          </a:bodyPr>
          <a:lstStyle/>
          <a:p>
            <a:r>
              <a:rPr lang="cs-CZ" sz="6600" dirty="0"/>
              <a:t>Jak to vidím já?</a:t>
            </a:r>
            <a:endParaRPr lang="cs-CZ" sz="6600" dirty="0">
              <a:solidFill>
                <a:srgbClr val="626A72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259" y="238124"/>
            <a:ext cx="2553511" cy="600075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011680" y="36393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770165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3900"/>
            <a:ext cx="12192000" cy="286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2786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9353" y="930370"/>
            <a:ext cx="10895527" cy="5417884"/>
          </a:xfrm>
        </p:spPr>
        <p:txBody>
          <a:bodyPr>
            <a:noAutofit/>
          </a:bodyPr>
          <a:lstStyle/>
          <a:p>
            <a:r>
              <a:rPr lang="cs-CZ" dirty="0"/>
              <a:t>Pomáhám e-</a:t>
            </a:r>
            <a:r>
              <a:rPr lang="cs-CZ" dirty="0" err="1"/>
              <a:t>shopům</a:t>
            </a:r>
            <a:br>
              <a:rPr lang="cs-CZ" dirty="0"/>
            </a:br>
            <a:r>
              <a:rPr lang="cs-CZ" dirty="0"/>
              <a:t>k rekordním výsledkům</a:t>
            </a:r>
            <a:endParaRPr lang="cs-CZ" dirty="0">
              <a:solidFill>
                <a:srgbClr val="626A72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259" y="238124"/>
            <a:ext cx="2553511" cy="600075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011680" y="36393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999329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673642" y="930370"/>
            <a:ext cx="7871238" cy="5417884"/>
          </a:xfrm>
        </p:spPr>
        <p:txBody>
          <a:bodyPr>
            <a:noAutofit/>
          </a:bodyPr>
          <a:lstStyle/>
          <a:p>
            <a:pPr algn="l"/>
            <a:r>
              <a:rPr lang="cs-CZ" dirty="0"/>
              <a:t>z 1 M na 2,5 M / měsíc </a:t>
            </a:r>
            <a:r>
              <a:rPr lang="cs-CZ" dirty="0">
                <a:solidFill>
                  <a:srgbClr val="626A72"/>
                </a:solidFill>
              </a:rPr>
              <a:t>po půl roce spolupráce</a:t>
            </a:r>
            <a:br>
              <a:rPr lang="cs-CZ" dirty="0">
                <a:solidFill>
                  <a:srgbClr val="626A72"/>
                </a:solidFill>
              </a:rPr>
            </a:br>
            <a:br>
              <a:rPr lang="cs-CZ" dirty="0">
                <a:solidFill>
                  <a:srgbClr val="626A72"/>
                </a:solidFill>
              </a:rPr>
            </a:br>
            <a:r>
              <a:rPr lang="cs-CZ" dirty="0"/>
              <a:t>růst tržeb o 176,50 %</a:t>
            </a:r>
            <a:r>
              <a:rPr lang="cs-CZ" dirty="0">
                <a:solidFill>
                  <a:srgbClr val="626A72"/>
                </a:solidFill>
              </a:rPr>
              <a:t> </a:t>
            </a:r>
            <a:br>
              <a:rPr lang="cs-CZ" dirty="0">
                <a:solidFill>
                  <a:srgbClr val="626A72"/>
                </a:solidFill>
              </a:rPr>
            </a:br>
            <a:r>
              <a:rPr lang="cs-CZ" dirty="0">
                <a:solidFill>
                  <a:srgbClr val="626A72"/>
                </a:solidFill>
              </a:rPr>
              <a:t>po vedeném </a:t>
            </a:r>
            <a:r>
              <a:rPr lang="cs-CZ" dirty="0" err="1">
                <a:solidFill>
                  <a:srgbClr val="626A72"/>
                </a:solidFill>
              </a:rPr>
              <a:t>redesignu</a:t>
            </a:r>
            <a:br>
              <a:rPr lang="cs-CZ" dirty="0">
                <a:solidFill>
                  <a:srgbClr val="626A72"/>
                </a:solidFill>
              </a:rPr>
            </a:br>
            <a:br>
              <a:rPr lang="cs-CZ" dirty="0">
                <a:solidFill>
                  <a:srgbClr val="626A72"/>
                </a:solidFill>
              </a:rPr>
            </a:br>
            <a:r>
              <a:rPr lang="cs-CZ" dirty="0"/>
              <a:t>zvýšení objednávek o 56 % </a:t>
            </a:r>
            <a:r>
              <a:rPr lang="cs-CZ" dirty="0">
                <a:solidFill>
                  <a:srgbClr val="626A72"/>
                </a:solidFill>
              </a:rPr>
              <a:t>díky úpravě košíku</a:t>
            </a:r>
            <a:br>
              <a:rPr lang="cs-CZ" dirty="0"/>
            </a:br>
            <a:endParaRPr lang="cs-CZ" dirty="0">
              <a:solidFill>
                <a:srgbClr val="626A72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259" y="238124"/>
            <a:ext cx="2553511" cy="600075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011680" y="36393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432" y="1249716"/>
            <a:ext cx="2950410" cy="47206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433" y="2855493"/>
            <a:ext cx="2750076" cy="96252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589" y="4721655"/>
            <a:ext cx="3256547" cy="823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7509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9353" y="4608576"/>
            <a:ext cx="10895527" cy="1739678"/>
          </a:xfrm>
        </p:spPr>
        <p:txBody>
          <a:bodyPr>
            <a:noAutofit/>
          </a:bodyPr>
          <a:lstStyle/>
          <a:p>
            <a:br>
              <a:rPr lang="cs-CZ" sz="3200" dirty="0"/>
            </a:br>
            <a:br>
              <a:rPr lang="cs-CZ" sz="3200" dirty="0"/>
            </a:br>
            <a:br>
              <a:rPr lang="cs-CZ" sz="3200" dirty="0"/>
            </a:br>
            <a:br>
              <a:rPr lang="cs-CZ" sz="3200" dirty="0"/>
            </a:br>
            <a:br>
              <a:rPr lang="cs-CZ" sz="3200"/>
            </a:br>
            <a:br>
              <a:rPr lang="cs-CZ" sz="3200"/>
            </a:br>
            <a:endParaRPr lang="cs-CZ" sz="32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259" y="238124"/>
            <a:ext cx="2553511" cy="600075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011680" y="36393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sp>
        <p:nvSpPr>
          <p:cNvPr id="11" name="Nadpis 1"/>
          <p:cNvSpPr txBox="1">
            <a:spLocks/>
          </p:cNvSpPr>
          <p:nvPr/>
        </p:nvSpPr>
        <p:spPr>
          <a:xfrm>
            <a:off x="649353" y="2667000"/>
            <a:ext cx="10895527" cy="3492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63BE87"/>
                </a:solidFill>
                <a:latin typeface="Signika" panose="02010003020600000004" pitchFamily="2" charset="0"/>
                <a:ea typeface="+mj-ea"/>
                <a:cs typeface="+mj-cs"/>
              </a:defRPr>
            </a:lvl1pPr>
          </a:lstStyle>
          <a:p>
            <a:r>
              <a:rPr lang="cs-CZ" dirty="0"/>
              <a:t>Co je pro vás rozhodující</a:t>
            </a:r>
            <a:br>
              <a:rPr lang="cs-CZ" dirty="0"/>
            </a:br>
            <a:r>
              <a:rPr lang="cs-CZ" dirty="0"/>
              <a:t>při nakupování online?</a:t>
            </a:r>
            <a:endParaRPr lang="cs-CZ" dirty="0">
              <a:solidFill>
                <a:srgbClr val="626A72"/>
              </a:solidFill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5100" y="1870456"/>
            <a:ext cx="1714500" cy="172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6172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9353" y="930370"/>
            <a:ext cx="10895527" cy="5417884"/>
          </a:xfrm>
        </p:spPr>
        <p:txBody>
          <a:bodyPr>
            <a:noAutofit/>
          </a:bodyPr>
          <a:lstStyle/>
          <a:p>
            <a:r>
              <a:rPr lang="cs-CZ" dirty="0">
                <a:solidFill>
                  <a:srgbClr val="626A72"/>
                </a:solidFill>
              </a:rPr>
              <a:t>Není to ale jen moje zásluha!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259" y="238124"/>
            <a:ext cx="2553511" cy="600075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011680" y="36393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35934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1065" y="1636197"/>
            <a:ext cx="10895527" cy="369165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8800" dirty="0"/>
              <a:t>6+1</a:t>
            </a:r>
            <a:br>
              <a:rPr lang="cs-CZ" sz="4000" dirty="0">
                <a:solidFill>
                  <a:srgbClr val="626A72"/>
                </a:solidFill>
              </a:rPr>
            </a:br>
            <a:r>
              <a:rPr lang="cs-CZ" sz="4000" dirty="0">
                <a:solidFill>
                  <a:srgbClr val="626A72"/>
                </a:solidFill>
              </a:rPr>
              <a:t>oblastí, které oddělují</a:t>
            </a:r>
            <a:br>
              <a:rPr lang="cs-CZ" sz="4000" dirty="0">
                <a:solidFill>
                  <a:srgbClr val="626A72"/>
                </a:solidFill>
              </a:rPr>
            </a:br>
            <a:r>
              <a:rPr lang="cs-CZ" sz="4000" dirty="0">
                <a:solidFill>
                  <a:srgbClr val="626A72"/>
                </a:solidFill>
              </a:rPr>
              <a:t>úspěšné e-</a:t>
            </a:r>
            <a:r>
              <a:rPr lang="cs-CZ" sz="4000" dirty="0" err="1">
                <a:solidFill>
                  <a:srgbClr val="626A72"/>
                </a:solidFill>
              </a:rPr>
              <a:t>shopy</a:t>
            </a:r>
            <a:r>
              <a:rPr lang="cs-CZ" sz="4000" dirty="0">
                <a:solidFill>
                  <a:srgbClr val="626A72"/>
                </a:solidFill>
              </a:rPr>
              <a:t> od neúspěšných</a:t>
            </a:r>
            <a:br>
              <a:rPr lang="cs-CZ" sz="4000" b="1" dirty="0"/>
            </a:br>
            <a:endParaRPr lang="cs-CZ" sz="40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259" y="238124"/>
            <a:ext cx="2553511" cy="60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6400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BE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9353" y="465221"/>
            <a:ext cx="10895527" cy="5883033"/>
          </a:xfrm>
        </p:spPr>
        <p:txBody>
          <a:bodyPr>
            <a:noAutofit/>
          </a:bodyPr>
          <a:lstStyle/>
          <a:p>
            <a:r>
              <a:rPr lang="cs-CZ" sz="8000" dirty="0">
                <a:solidFill>
                  <a:schemeClr val="bg1"/>
                </a:solidFill>
              </a:rPr>
              <a:t>Produkt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2011680" y="36393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972993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" y="673768"/>
            <a:ext cx="12192000" cy="5674486"/>
          </a:xfrm>
        </p:spPr>
        <p:txBody>
          <a:bodyPr>
            <a:noAutofit/>
          </a:bodyPr>
          <a:lstStyle/>
          <a:p>
            <a:r>
              <a:rPr lang="cs-CZ" dirty="0">
                <a:solidFill>
                  <a:srgbClr val="626A72"/>
                </a:solidFill>
              </a:rPr>
              <a:t>Získám </a:t>
            </a:r>
            <a:r>
              <a:rPr lang="cs-CZ" dirty="0" err="1">
                <a:solidFill>
                  <a:srgbClr val="626A72"/>
                </a:solidFill>
              </a:rPr>
              <a:t>feed</a:t>
            </a:r>
            <a:r>
              <a:rPr lang="cs-CZ" dirty="0">
                <a:solidFill>
                  <a:srgbClr val="626A72"/>
                </a:solidFill>
              </a:rPr>
              <a:t> od dodavatele</a:t>
            </a:r>
            <a:br>
              <a:rPr lang="cs-CZ" dirty="0">
                <a:solidFill>
                  <a:srgbClr val="626A72"/>
                </a:solidFill>
              </a:rPr>
            </a:br>
            <a:br>
              <a:rPr lang="cs-CZ" dirty="0">
                <a:solidFill>
                  <a:srgbClr val="626A72"/>
                </a:solidFill>
              </a:rPr>
            </a:br>
            <a:r>
              <a:rPr lang="cs-CZ" dirty="0">
                <a:solidFill>
                  <a:srgbClr val="626A72"/>
                </a:solidFill>
              </a:rPr>
              <a:t>Nahraju produkty a čím víc, tím líp</a:t>
            </a:r>
            <a:br>
              <a:rPr lang="cs-CZ" dirty="0">
                <a:solidFill>
                  <a:srgbClr val="626A72"/>
                </a:solidFill>
              </a:rPr>
            </a:br>
            <a:br>
              <a:rPr lang="cs-CZ" dirty="0">
                <a:solidFill>
                  <a:srgbClr val="626A72"/>
                </a:solidFill>
              </a:rPr>
            </a:br>
            <a:r>
              <a:rPr lang="cs-CZ" dirty="0">
                <a:solidFill>
                  <a:srgbClr val="626A72"/>
                </a:solidFill>
              </a:rPr>
              <a:t>A </a:t>
            </a:r>
            <a:r>
              <a:rPr lang="cs-CZ" dirty="0" err="1">
                <a:solidFill>
                  <a:srgbClr val="626A72"/>
                </a:solidFill>
              </a:rPr>
              <a:t>tralá</a:t>
            </a:r>
            <a:r>
              <a:rPr lang="cs-CZ" dirty="0">
                <a:solidFill>
                  <a:srgbClr val="626A72"/>
                </a:solidFill>
              </a:rPr>
              <a:t> </a:t>
            </a:r>
            <a:r>
              <a:rPr lang="mr-IN" dirty="0">
                <a:solidFill>
                  <a:srgbClr val="626A72"/>
                </a:solidFill>
              </a:rPr>
              <a:t>…</a:t>
            </a:r>
            <a:r>
              <a:rPr lang="cs-CZ" dirty="0">
                <a:solidFill>
                  <a:srgbClr val="626A72"/>
                </a:solidFill>
              </a:rPr>
              <a:t> prodávám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259" y="238124"/>
            <a:ext cx="2553511" cy="600075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011680" y="36393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600293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9353" y="930370"/>
            <a:ext cx="10895527" cy="5417884"/>
          </a:xfrm>
        </p:spPr>
        <p:txBody>
          <a:bodyPr>
            <a:noAutofit/>
          </a:bodyPr>
          <a:lstStyle/>
          <a:p>
            <a:r>
              <a:rPr lang="cs-CZ" dirty="0"/>
              <a:t>Po zákaznících ani vidu ani slechu</a:t>
            </a:r>
            <a:br>
              <a:rPr lang="cs-CZ" dirty="0"/>
            </a:br>
            <a:br>
              <a:rPr lang="cs-CZ" dirty="0"/>
            </a:br>
            <a:r>
              <a:rPr lang="cs-CZ" dirty="0"/>
              <a:t>Zahlcení balastem, který ani nechtějí</a:t>
            </a:r>
            <a:endParaRPr lang="cs-CZ" dirty="0">
              <a:solidFill>
                <a:srgbClr val="626A72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259" y="238124"/>
            <a:ext cx="2553511" cy="600075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011680" y="36393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597276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9353" y="930370"/>
            <a:ext cx="10895527" cy="5417884"/>
          </a:xfrm>
        </p:spPr>
        <p:txBody>
          <a:bodyPr>
            <a:noAutofit/>
          </a:bodyPr>
          <a:lstStyle/>
          <a:p>
            <a:r>
              <a:rPr lang="cs-CZ" dirty="0">
                <a:solidFill>
                  <a:srgbClr val="626A72"/>
                </a:solidFill>
              </a:rPr>
              <a:t>Co zákazníci chtějí</a:t>
            </a:r>
            <a:br>
              <a:rPr lang="cs-CZ" dirty="0">
                <a:solidFill>
                  <a:srgbClr val="626A72"/>
                </a:solidFill>
              </a:rPr>
            </a:br>
            <a:r>
              <a:rPr lang="cs-CZ" dirty="0">
                <a:solidFill>
                  <a:srgbClr val="626A72"/>
                </a:solidFill>
              </a:rPr>
              <a:t>a jak je na tom trh</a:t>
            </a:r>
            <a:br>
              <a:rPr lang="cs-CZ" dirty="0">
                <a:solidFill>
                  <a:srgbClr val="626A72"/>
                </a:solidFill>
              </a:rPr>
            </a:br>
            <a:br>
              <a:rPr lang="cs-CZ" dirty="0">
                <a:solidFill>
                  <a:srgbClr val="626A72"/>
                </a:solidFill>
              </a:rPr>
            </a:br>
            <a:r>
              <a:rPr lang="cs-CZ" dirty="0">
                <a:solidFill>
                  <a:srgbClr val="626A72"/>
                </a:solidFill>
              </a:rPr>
              <a:t>? ? ? ? ? ?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259" y="238124"/>
            <a:ext cx="2553511" cy="600075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011680" y="36393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514060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9353" y="930370"/>
            <a:ext cx="10895527" cy="5417884"/>
          </a:xfrm>
        </p:spPr>
        <p:txBody>
          <a:bodyPr>
            <a:noAutofit/>
          </a:bodyPr>
          <a:lstStyle/>
          <a:p>
            <a:r>
              <a:rPr lang="cs-CZ" dirty="0"/>
              <a:t>Touha, potřeba, poptávka</a:t>
            </a:r>
            <a:endParaRPr lang="cs-CZ" dirty="0">
              <a:solidFill>
                <a:srgbClr val="626A72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259" y="238124"/>
            <a:ext cx="2553511" cy="600075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011680" y="36393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040681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9353" y="930370"/>
            <a:ext cx="10895527" cy="5417884"/>
          </a:xfrm>
        </p:spPr>
        <p:txBody>
          <a:bodyPr>
            <a:noAutofit/>
          </a:bodyPr>
          <a:lstStyle/>
          <a:p>
            <a:r>
              <a:rPr lang="cs-CZ" dirty="0">
                <a:solidFill>
                  <a:srgbClr val="626A72"/>
                </a:solidFill>
              </a:rPr>
              <a:t>Prodáváte produkty, co nikdo jiný ne</a:t>
            </a:r>
            <a:br>
              <a:rPr lang="cs-CZ" dirty="0">
                <a:solidFill>
                  <a:srgbClr val="626A72"/>
                </a:solidFill>
              </a:rPr>
            </a:br>
            <a:r>
              <a:rPr lang="cs-CZ" dirty="0">
                <a:solidFill>
                  <a:srgbClr val="626A72"/>
                </a:solidFill>
              </a:rPr>
              <a:t>Nebo vyrábíte vlastní-&gt;</a:t>
            </a:r>
            <a:br>
              <a:rPr lang="cs-CZ" dirty="0">
                <a:solidFill>
                  <a:srgbClr val="626A72"/>
                </a:solidFill>
              </a:rPr>
            </a:br>
            <a:r>
              <a:rPr lang="cs-CZ" dirty="0"/>
              <a:t>pravděpodobně je nikdo nezná</a:t>
            </a:r>
            <a:br>
              <a:rPr lang="cs-CZ" dirty="0"/>
            </a:br>
            <a:br>
              <a:rPr lang="cs-CZ" dirty="0"/>
            </a:br>
            <a:r>
              <a:rPr lang="cs-CZ" dirty="0">
                <a:solidFill>
                  <a:srgbClr val="626A72"/>
                </a:solidFill>
              </a:rPr>
              <a:t>Prodáváte to, co konkurence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259" y="238124"/>
            <a:ext cx="2553511" cy="600075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011680" y="36393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16233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BE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9353" y="465221"/>
            <a:ext cx="10895527" cy="5883033"/>
          </a:xfrm>
        </p:spPr>
        <p:txBody>
          <a:bodyPr>
            <a:noAutofit/>
          </a:bodyPr>
          <a:lstStyle/>
          <a:p>
            <a:r>
              <a:rPr lang="cs-CZ" sz="8000" dirty="0">
                <a:solidFill>
                  <a:schemeClr val="bg1"/>
                </a:solidFill>
              </a:rPr>
              <a:t>Cena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2011680" y="36393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421269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9353" y="930370"/>
            <a:ext cx="10895527" cy="5417884"/>
          </a:xfrm>
        </p:spPr>
        <p:txBody>
          <a:bodyPr>
            <a:noAutofit/>
          </a:bodyPr>
          <a:lstStyle/>
          <a:p>
            <a:r>
              <a:rPr lang="cs-CZ" dirty="0">
                <a:solidFill>
                  <a:srgbClr val="626A72"/>
                </a:solidFill>
              </a:rPr>
              <a:t>Soupeřit nejnižší cenou?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259" y="238124"/>
            <a:ext cx="2553511" cy="600075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011680" y="36393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375265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9353" y="4640320"/>
            <a:ext cx="10895527" cy="1739678"/>
          </a:xfrm>
        </p:spPr>
        <p:txBody>
          <a:bodyPr>
            <a:noAutofit/>
          </a:bodyPr>
          <a:lstStyle/>
          <a:p>
            <a:br>
              <a:rPr lang="cs-CZ" sz="3200" dirty="0"/>
            </a:br>
            <a:br>
              <a:rPr lang="cs-CZ" sz="3200" dirty="0"/>
            </a:br>
            <a:br>
              <a:rPr lang="cs-CZ" sz="3200" dirty="0"/>
            </a:br>
            <a:br>
              <a:rPr lang="cs-CZ" sz="3200" dirty="0"/>
            </a:br>
            <a:br>
              <a:rPr lang="cs-CZ" sz="3200" dirty="0"/>
            </a:br>
            <a:br>
              <a:rPr lang="cs-CZ" sz="3200" dirty="0"/>
            </a:br>
            <a:endParaRPr lang="cs-CZ" sz="32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259" y="238124"/>
            <a:ext cx="2553511" cy="600075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011680" y="36393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sp>
        <p:nvSpPr>
          <p:cNvPr id="11" name="Nadpis 1"/>
          <p:cNvSpPr txBox="1">
            <a:spLocks/>
          </p:cNvSpPr>
          <p:nvPr/>
        </p:nvSpPr>
        <p:spPr>
          <a:xfrm>
            <a:off x="4970265" y="2186311"/>
            <a:ext cx="4435994" cy="10741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63BE87"/>
                </a:solidFill>
                <a:latin typeface="Signika" panose="02010003020600000004" pitchFamily="2" charset="0"/>
                <a:ea typeface="+mj-ea"/>
                <a:cs typeface="+mj-cs"/>
              </a:defRPr>
            </a:lvl1pPr>
          </a:lstStyle>
          <a:p>
            <a:r>
              <a:rPr lang="cs-CZ"/>
              <a:t>Cena</a:t>
            </a:r>
            <a:endParaRPr lang="cs-CZ" dirty="0">
              <a:solidFill>
                <a:srgbClr val="626A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1586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792" y="0"/>
            <a:ext cx="98664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9024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9353" y="930370"/>
            <a:ext cx="10895527" cy="5417884"/>
          </a:xfrm>
        </p:spPr>
        <p:txBody>
          <a:bodyPr>
            <a:noAutofit/>
          </a:bodyPr>
          <a:lstStyle/>
          <a:p>
            <a:r>
              <a:rPr lang="cs-CZ" dirty="0">
                <a:solidFill>
                  <a:srgbClr val="626A72"/>
                </a:solidFill>
              </a:rPr>
              <a:t>Je to cesta do pekel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259" y="238124"/>
            <a:ext cx="2553511" cy="600075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011680" y="36393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34089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9353" y="930370"/>
            <a:ext cx="10895527" cy="5417884"/>
          </a:xfrm>
        </p:spPr>
        <p:txBody>
          <a:bodyPr>
            <a:noAutofit/>
          </a:bodyPr>
          <a:lstStyle/>
          <a:p>
            <a:r>
              <a:rPr lang="cs-CZ" dirty="0"/>
              <a:t>Férová cena</a:t>
            </a:r>
            <a:br>
              <a:rPr lang="cs-CZ" dirty="0"/>
            </a:br>
            <a:br>
              <a:rPr lang="cs-CZ" dirty="0"/>
            </a:br>
            <a:r>
              <a:rPr lang="cs-CZ" dirty="0">
                <a:solidFill>
                  <a:srgbClr val="626A72"/>
                </a:solidFill>
              </a:rPr>
              <a:t>Proč u vás nakoupí,</a:t>
            </a:r>
            <a:br>
              <a:rPr lang="cs-CZ" dirty="0">
                <a:solidFill>
                  <a:srgbClr val="626A72"/>
                </a:solidFill>
              </a:rPr>
            </a:br>
            <a:r>
              <a:rPr lang="cs-CZ" dirty="0">
                <a:solidFill>
                  <a:srgbClr val="626A72"/>
                </a:solidFill>
              </a:rPr>
              <a:t>i když nebudete nejlevnější?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259" y="238124"/>
            <a:ext cx="2553511" cy="600075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011680" y="36393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907960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BE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9353" y="465221"/>
            <a:ext cx="10895527" cy="5883033"/>
          </a:xfrm>
        </p:spPr>
        <p:txBody>
          <a:bodyPr>
            <a:noAutofit/>
          </a:bodyPr>
          <a:lstStyle/>
          <a:p>
            <a:r>
              <a:rPr lang="cs-CZ" sz="8000" dirty="0">
                <a:solidFill>
                  <a:schemeClr val="bg1"/>
                </a:solidFill>
              </a:rPr>
              <a:t>Marketing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2011680" y="36393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778997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9353" y="930370"/>
            <a:ext cx="10895527" cy="5417884"/>
          </a:xfrm>
        </p:spPr>
        <p:txBody>
          <a:bodyPr>
            <a:noAutofit/>
          </a:bodyPr>
          <a:lstStyle/>
          <a:p>
            <a:r>
              <a:rPr lang="cs-CZ" dirty="0"/>
              <a:t>Aby u vás někdo nakoupil,</a:t>
            </a:r>
            <a:br>
              <a:rPr lang="cs-CZ" dirty="0"/>
            </a:br>
            <a:r>
              <a:rPr lang="cs-CZ" dirty="0"/>
              <a:t>musíte o sobě dát vědět</a:t>
            </a:r>
            <a:endParaRPr lang="cs-CZ" dirty="0">
              <a:solidFill>
                <a:srgbClr val="626A72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259" y="238124"/>
            <a:ext cx="2553511" cy="600075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011680" y="36393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048319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9353" y="930370"/>
            <a:ext cx="10895527" cy="5417884"/>
          </a:xfrm>
        </p:spPr>
        <p:txBody>
          <a:bodyPr>
            <a:noAutofit/>
          </a:bodyPr>
          <a:lstStyle/>
          <a:p>
            <a:r>
              <a:rPr lang="cs-CZ" dirty="0">
                <a:solidFill>
                  <a:srgbClr val="626A72"/>
                </a:solidFill>
              </a:rPr>
              <a:t>Zákazník </a:t>
            </a:r>
            <a:r>
              <a:rPr lang="cs-CZ" dirty="0"/>
              <a:t>NE</a:t>
            </a:r>
            <a:r>
              <a:rPr lang="cs-CZ" dirty="0">
                <a:solidFill>
                  <a:srgbClr val="626A72"/>
                </a:solidFill>
              </a:rPr>
              <a:t>-nakupuje</a:t>
            </a:r>
            <a:br>
              <a:rPr lang="cs-CZ" dirty="0">
                <a:solidFill>
                  <a:srgbClr val="626A72"/>
                </a:solidFill>
              </a:rPr>
            </a:br>
            <a:r>
              <a:rPr lang="cs-CZ" dirty="0">
                <a:solidFill>
                  <a:srgbClr val="626A72"/>
                </a:solidFill>
              </a:rPr>
              <a:t>při první návštěvě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259" y="238124"/>
            <a:ext cx="2553511" cy="600075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011680" y="36393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70426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9353" y="930370"/>
            <a:ext cx="10895527" cy="5417884"/>
          </a:xfrm>
        </p:spPr>
        <p:txBody>
          <a:bodyPr>
            <a:noAutofit/>
          </a:bodyPr>
          <a:lstStyle/>
          <a:p>
            <a:r>
              <a:rPr lang="cs-CZ" dirty="0">
                <a:solidFill>
                  <a:srgbClr val="626A72"/>
                </a:solidFill>
              </a:rPr>
              <a:t>Prochází zákaznickou cestou</a:t>
            </a:r>
            <a:br>
              <a:rPr lang="cs-CZ" dirty="0">
                <a:solidFill>
                  <a:srgbClr val="626A72"/>
                </a:solidFill>
              </a:rPr>
            </a:br>
            <a:br>
              <a:rPr lang="cs-CZ" dirty="0">
                <a:solidFill>
                  <a:srgbClr val="626A72"/>
                </a:solidFill>
              </a:rPr>
            </a:br>
            <a:r>
              <a:rPr lang="cs-CZ" dirty="0"/>
              <a:t>SEE</a:t>
            </a:r>
            <a:r>
              <a:rPr lang="mr-IN" dirty="0"/>
              <a:t>-</a:t>
            </a:r>
            <a:r>
              <a:rPr lang="mr-IN" dirty="0" err="1"/>
              <a:t>T</a:t>
            </a:r>
            <a:r>
              <a:rPr lang="cs-CZ" dirty="0"/>
              <a:t>HINK-DO-CARE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259" y="238124"/>
            <a:ext cx="2553511" cy="600075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011680" y="36393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425120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691" y="1477544"/>
            <a:ext cx="11506200" cy="41275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259" y="238124"/>
            <a:ext cx="2553511" cy="60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8209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9353" y="930370"/>
            <a:ext cx="10895527" cy="5417884"/>
          </a:xfrm>
        </p:spPr>
        <p:txBody>
          <a:bodyPr>
            <a:noAutofit/>
          </a:bodyPr>
          <a:lstStyle/>
          <a:p>
            <a:r>
              <a:rPr lang="cs-CZ" dirty="0"/>
              <a:t>CLV</a:t>
            </a:r>
            <a:br>
              <a:rPr lang="cs-CZ" dirty="0"/>
            </a:br>
            <a:br>
              <a:rPr lang="cs-CZ" dirty="0"/>
            </a:br>
            <a:r>
              <a:rPr lang="cs-CZ" dirty="0">
                <a:solidFill>
                  <a:srgbClr val="626A72"/>
                </a:solidFill>
              </a:rPr>
              <a:t>Cíl = prodat znovu, znovu, znovu </a:t>
            </a:r>
            <a:r>
              <a:rPr lang="mr-IN" dirty="0">
                <a:solidFill>
                  <a:srgbClr val="626A72"/>
                </a:solidFill>
              </a:rPr>
              <a:t>…</a:t>
            </a:r>
            <a:endParaRPr lang="cs-CZ" dirty="0">
              <a:solidFill>
                <a:srgbClr val="626A72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259" y="238124"/>
            <a:ext cx="2553511" cy="600075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011680" y="36393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93950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BE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9353" y="465221"/>
            <a:ext cx="10895527" cy="5883033"/>
          </a:xfrm>
        </p:spPr>
        <p:txBody>
          <a:bodyPr>
            <a:noAutofit/>
          </a:bodyPr>
          <a:lstStyle/>
          <a:p>
            <a:r>
              <a:rPr lang="cs-CZ" sz="8000" dirty="0">
                <a:solidFill>
                  <a:schemeClr val="bg1"/>
                </a:solidFill>
              </a:rPr>
              <a:t>UX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2011680" y="36393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17484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9353" y="4640320"/>
            <a:ext cx="10895527" cy="1739678"/>
          </a:xfrm>
        </p:spPr>
        <p:txBody>
          <a:bodyPr>
            <a:noAutofit/>
          </a:bodyPr>
          <a:lstStyle/>
          <a:p>
            <a:br>
              <a:rPr lang="cs-CZ" sz="3200" dirty="0"/>
            </a:br>
            <a:br>
              <a:rPr lang="cs-CZ" sz="3200" dirty="0"/>
            </a:br>
            <a:br>
              <a:rPr lang="cs-CZ" sz="3200" dirty="0"/>
            </a:br>
            <a:br>
              <a:rPr lang="cs-CZ" sz="3200" dirty="0"/>
            </a:br>
            <a:br>
              <a:rPr lang="cs-CZ" sz="3200" dirty="0"/>
            </a:br>
            <a:br>
              <a:rPr lang="cs-CZ" sz="3200" dirty="0"/>
            </a:br>
            <a:endParaRPr lang="cs-CZ" sz="32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259" y="238124"/>
            <a:ext cx="2553511" cy="600075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011680" y="36393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sp>
        <p:nvSpPr>
          <p:cNvPr id="11" name="Nadpis 1"/>
          <p:cNvSpPr txBox="1">
            <a:spLocks/>
          </p:cNvSpPr>
          <p:nvPr/>
        </p:nvSpPr>
        <p:spPr>
          <a:xfrm>
            <a:off x="4970265" y="2186311"/>
            <a:ext cx="4435994" cy="10741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63BE87"/>
                </a:solidFill>
                <a:latin typeface="Signika" panose="02010003020600000004" pitchFamily="2" charset="0"/>
                <a:ea typeface="+mj-ea"/>
                <a:cs typeface="+mj-cs"/>
              </a:defRPr>
            </a:lvl1pPr>
          </a:lstStyle>
          <a:p>
            <a:r>
              <a:rPr lang="cs-CZ"/>
              <a:t>Cena</a:t>
            </a:r>
            <a:endParaRPr lang="cs-CZ" dirty="0">
              <a:solidFill>
                <a:srgbClr val="626A72"/>
              </a:solidFill>
            </a:endParaRP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2523844" y="3286901"/>
            <a:ext cx="4435994" cy="10741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63BE87"/>
                </a:solidFill>
                <a:latin typeface="Signika" panose="02010003020600000004" pitchFamily="2" charset="0"/>
                <a:ea typeface="+mj-ea"/>
                <a:cs typeface="+mj-cs"/>
              </a:defRPr>
            </a:lvl1pPr>
          </a:lstStyle>
          <a:p>
            <a:r>
              <a:rPr lang="cs-CZ" dirty="0">
                <a:solidFill>
                  <a:srgbClr val="626A72"/>
                </a:solidFill>
              </a:rPr>
              <a:t>Dostupnost</a:t>
            </a:r>
          </a:p>
        </p:txBody>
      </p:sp>
    </p:spTree>
    <p:extLst>
      <p:ext uri="{BB962C8B-B14F-4D97-AF65-F5344CB8AC3E}">
        <p14:creationId xmlns:p14="http://schemas.microsoft.com/office/powerpoint/2010/main" val="4430042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5400" dirty="0">
                <a:solidFill>
                  <a:srgbClr val="626A72"/>
                </a:solidFill>
              </a:rPr>
              <a:t>aneb </a:t>
            </a:r>
            <a:br>
              <a:rPr lang="cs-CZ" sz="5400" dirty="0">
                <a:solidFill>
                  <a:srgbClr val="626A72"/>
                </a:solidFill>
              </a:rPr>
            </a:br>
            <a:r>
              <a:rPr lang="cs-CZ" sz="5400" dirty="0"/>
              <a:t>neházejte uživateli klacky pod nohy</a:t>
            </a:r>
            <a:br>
              <a:rPr lang="cs-CZ" sz="5400" dirty="0"/>
            </a:br>
            <a:r>
              <a:rPr lang="cs-CZ" sz="5400" dirty="0"/>
              <a:t>a nenuťte ho přemýšlet!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259" y="238124"/>
            <a:ext cx="2553511" cy="60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5106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5400" dirty="0"/>
              <a:t>Optimalizace konverzního poměru</a:t>
            </a:r>
            <a:br>
              <a:rPr lang="cs-CZ" sz="5400" dirty="0">
                <a:solidFill>
                  <a:srgbClr val="626A72"/>
                </a:solidFill>
              </a:rPr>
            </a:br>
            <a:r>
              <a:rPr lang="cs-CZ" sz="5400" dirty="0">
                <a:solidFill>
                  <a:srgbClr val="626A72"/>
                </a:solidFill>
              </a:rPr>
              <a:t>vydělává 2x</a:t>
            </a:r>
            <a:endParaRPr lang="cs-CZ" sz="54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259" y="238124"/>
            <a:ext cx="2553511" cy="60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91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9353" y="930370"/>
            <a:ext cx="10895527" cy="5417884"/>
          </a:xfrm>
        </p:spPr>
        <p:txBody>
          <a:bodyPr>
            <a:noAutofit/>
          </a:bodyPr>
          <a:lstStyle/>
          <a:p>
            <a:r>
              <a:rPr lang="cs-CZ" sz="4800" dirty="0"/>
              <a:t>Dáme si trochu matematiky!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259" y="238124"/>
            <a:ext cx="2553511" cy="600075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011680" y="36393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984612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9353" y="930370"/>
            <a:ext cx="10895527" cy="5417884"/>
          </a:xfrm>
        </p:spPr>
        <p:txBody>
          <a:bodyPr>
            <a:noAutofit/>
          </a:bodyPr>
          <a:lstStyle/>
          <a:p>
            <a:r>
              <a:rPr lang="cs-CZ" sz="4800" dirty="0">
                <a:solidFill>
                  <a:srgbClr val="626A72"/>
                </a:solidFill>
              </a:rPr>
              <a:t>Máme e-</a:t>
            </a:r>
            <a:r>
              <a:rPr lang="cs-CZ" sz="4800" dirty="0" err="1">
                <a:solidFill>
                  <a:srgbClr val="626A72"/>
                </a:solidFill>
              </a:rPr>
              <a:t>shop</a:t>
            </a:r>
            <a:r>
              <a:rPr lang="cs-CZ" sz="4800" dirty="0">
                <a:solidFill>
                  <a:srgbClr val="626A72"/>
                </a:solidFill>
              </a:rPr>
              <a:t> </a:t>
            </a:r>
            <a:r>
              <a:rPr lang="cs-CZ" sz="4800" dirty="0"/>
              <a:t>konverzním poměrem 1 % </a:t>
            </a:r>
            <a:r>
              <a:rPr lang="cs-CZ" sz="4800" dirty="0">
                <a:solidFill>
                  <a:srgbClr val="626A72"/>
                </a:solidFill>
              </a:rPr>
              <a:t>a </a:t>
            </a:r>
            <a:r>
              <a:rPr lang="cs-CZ" sz="4800" dirty="0"/>
              <a:t>tržbou 100 000 Kč.</a:t>
            </a:r>
            <a:br>
              <a:rPr lang="cs-CZ" sz="4800" dirty="0"/>
            </a:br>
            <a:r>
              <a:rPr lang="cs-CZ" sz="4800" dirty="0">
                <a:solidFill>
                  <a:srgbClr val="626A72"/>
                </a:solidFill>
              </a:rPr>
              <a:t>Do reklamy </a:t>
            </a:r>
            <a:r>
              <a:rPr lang="cs-CZ" sz="4800" dirty="0"/>
              <a:t>10 % z obratu.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259" y="238124"/>
            <a:ext cx="2553511" cy="600075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011680" y="36393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78720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9353" y="930370"/>
            <a:ext cx="10895527" cy="5417884"/>
          </a:xfrm>
        </p:spPr>
        <p:txBody>
          <a:bodyPr>
            <a:noAutofit/>
          </a:bodyPr>
          <a:lstStyle/>
          <a:p>
            <a:r>
              <a:rPr lang="cs-CZ" sz="4800" dirty="0">
                <a:solidFill>
                  <a:srgbClr val="626A72"/>
                </a:solidFill>
              </a:rPr>
              <a:t>Co se stane, když se nám podaří zvýšit </a:t>
            </a:r>
            <a:r>
              <a:rPr lang="cs-CZ" sz="4800" dirty="0"/>
              <a:t>konverzní poměr na 2 %</a:t>
            </a:r>
            <a:r>
              <a:rPr lang="cs-CZ" sz="4800" dirty="0">
                <a:solidFill>
                  <a:srgbClr val="626A72"/>
                </a:solidFill>
              </a:rPr>
              <a:t>?</a:t>
            </a:r>
            <a:endParaRPr lang="cs-CZ" sz="48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259" y="238124"/>
            <a:ext cx="2553511" cy="600075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011680" y="36393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830083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9353" y="930370"/>
            <a:ext cx="10895527" cy="5417884"/>
          </a:xfrm>
        </p:spPr>
        <p:txBody>
          <a:bodyPr>
            <a:noAutofit/>
          </a:bodyPr>
          <a:lstStyle/>
          <a:p>
            <a:r>
              <a:rPr lang="cs-CZ" sz="4800" dirty="0">
                <a:solidFill>
                  <a:srgbClr val="626A72"/>
                </a:solidFill>
              </a:rPr>
              <a:t>1. Tržby budou pravděpodobně </a:t>
            </a:r>
            <a:br>
              <a:rPr lang="cs-CZ" sz="4800" dirty="0">
                <a:solidFill>
                  <a:srgbClr val="626A72"/>
                </a:solidFill>
              </a:rPr>
            </a:br>
            <a:r>
              <a:rPr lang="cs-CZ" sz="4800" dirty="0">
                <a:solidFill>
                  <a:srgbClr val="626A72"/>
                </a:solidFill>
              </a:rPr>
              <a:t>kolem </a:t>
            </a:r>
            <a:r>
              <a:rPr lang="cs-CZ" sz="4800" dirty="0"/>
              <a:t>200 000 Kč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259" y="238124"/>
            <a:ext cx="2553511" cy="600075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011680" y="36393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1450953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9353" y="930370"/>
            <a:ext cx="10895527" cy="5417884"/>
          </a:xfrm>
        </p:spPr>
        <p:txBody>
          <a:bodyPr>
            <a:noAutofit/>
          </a:bodyPr>
          <a:lstStyle/>
          <a:p>
            <a:r>
              <a:rPr lang="cs-CZ" sz="4800" dirty="0">
                <a:solidFill>
                  <a:srgbClr val="626A72"/>
                </a:solidFill>
              </a:rPr>
              <a:t>2. Za stejné náklady vyděláme 2x tolik. Nákladovost bude 5 %, takže je zde prostor znásobit investice do reklamy.</a:t>
            </a:r>
            <a:br>
              <a:rPr lang="cs-CZ" sz="4800" dirty="0">
                <a:solidFill>
                  <a:srgbClr val="626A72"/>
                </a:solidFill>
              </a:rPr>
            </a:br>
            <a:r>
              <a:rPr lang="cs-CZ" sz="4800" dirty="0">
                <a:solidFill>
                  <a:srgbClr val="626A72"/>
                </a:solidFill>
              </a:rPr>
              <a:t>To vede opět k </a:t>
            </a:r>
            <a:r>
              <a:rPr lang="cs-CZ" sz="4800" dirty="0"/>
              <a:t>násobnému růstu tržeb</a:t>
            </a:r>
            <a:r>
              <a:rPr lang="cs-CZ" sz="4800" dirty="0">
                <a:solidFill>
                  <a:srgbClr val="626A72"/>
                </a:solidFill>
              </a:rPr>
              <a:t>.</a:t>
            </a:r>
            <a:endParaRPr lang="cs-CZ" sz="48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259" y="238124"/>
            <a:ext cx="2553511" cy="600075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011680" y="36393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643327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9353" y="930370"/>
            <a:ext cx="10895527" cy="5417884"/>
          </a:xfrm>
        </p:spPr>
        <p:txBody>
          <a:bodyPr>
            <a:noAutofit/>
          </a:bodyPr>
          <a:lstStyle/>
          <a:p>
            <a:r>
              <a:rPr lang="cs-CZ" sz="4800" dirty="0"/>
              <a:t>Psychologie prodeje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259" y="238124"/>
            <a:ext cx="2553511" cy="600075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011680" y="36393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589123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9353" y="930370"/>
            <a:ext cx="10895527" cy="5417884"/>
          </a:xfrm>
        </p:spPr>
        <p:txBody>
          <a:bodyPr>
            <a:noAutofit/>
          </a:bodyPr>
          <a:lstStyle/>
          <a:p>
            <a:r>
              <a:rPr lang="cs-CZ" sz="4800" dirty="0">
                <a:solidFill>
                  <a:srgbClr val="626A72"/>
                </a:solidFill>
              </a:rPr>
              <a:t>Urgence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259" y="238124"/>
            <a:ext cx="2553511" cy="600075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011680" y="36393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5798611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9353" y="930370"/>
            <a:ext cx="10895527" cy="5417884"/>
          </a:xfrm>
        </p:spPr>
        <p:txBody>
          <a:bodyPr>
            <a:noAutofit/>
          </a:bodyPr>
          <a:lstStyle/>
          <a:p>
            <a:r>
              <a:rPr lang="cs-CZ" sz="4800" dirty="0">
                <a:solidFill>
                  <a:srgbClr val="626A72"/>
                </a:solidFill>
              </a:rPr>
              <a:t>Nedostatek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259" y="238124"/>
            <a:ext cx="2553511" cy="600075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011680" y="36393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61678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9353" y="4640320"/>
            <a:ext cx="10895527" cy="1739678"/>
          </a:xfrm>
        </p:spPr>
        <p:txBody>
          <a:bodyPr>
            <a:noAutofit/>
          </a:bodyPr>
          <a:lstStyle/>
          <a:p>
            <a:br>
              <a:rPr lang="cs-CZ" sz="3200" dirty="0"/>
            </a:br>
            <a:br>
              <a:rPr lang="cs-CZ" sz="3200" dirty="0"/>
            </a:br>
            <a:br>
              <a:rPr lang="cs-CZ" sz="3200" dirty="0"/>
            </a:br>
            <a:br>
              <a:rPr lang="cs-CZ" sz="3200" dirty="0"/>
            </a:br>
            <a:br>
              <a:rPr lang="cs-CZ" sz="3200" dirty="0"/>
            </a:br>
            <a:br>
              <a:rPr lang="cs-CZ" sz="3200" dirty="0"/>
            </a:br>
            <a:endParaRPr lang="cs-CZ" sz="32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259" y="238124"/>
            <a:ext cx="2553511" cy="600075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011680" y="36393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sp>
        <p:nvSpPr>
          <p:cNvPr id="11" name="Nadpis 1"/>
          <p:cNvSpPr txBox="1">
            <a:spLocks/>
          </p:cNvSpPr>
          <p:nvPr/>
        </p:nvSpPr>
        <p:spPr>
          <a:xfrm>
            <a:off x="4970265" y="2186311"/>
            <a:ext cx="4435994" cy="10741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63BE87"/>
                </a:solidFill>
                <a:latin typeface="Signika" panose="02010003020600000004" pitchFamily="2" charset="0"/>
                <a:ea typeface="+mj-ea"/>
                <a:cs typeface="+mj-cs"/>
              </a:defRPr>
            </a:lvl1pPr>
          </a:lstStyle>
          <a:p>
            <a:r>
              <a:rPr lang="cs-CZ"/>
              <a:t>Cena</a:t>
            </a:r>
            <a:endParaRPr lang="cs-CZ" dirty="0">
              <a:solidFill>
                <a:srgbClr val="626A72"/>
              </a:solidFill>
            </a:endParaRP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2523844" y="3286901"/>
            <a:ext cx="4435994" cy="10741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63BE87"/>
                </a:solidFill>
                <a:latin typeface="Signika" panose="02010003020600000004" pitchFamily="2" charset="0"/>
                <a:ea typeface="+mj-ea"/>
                <a:cs typeface="+mj-cs"/>
              </a:defRPr>
            </a:lvl1pPr>
          </a:lstStyle>
          <a:p>
            <a:r>
              <a:rPr lang="cs-CZ" dirty="0">
                <a:solidFill>
                  <a:srgbClr val="626A72"/>
                </a:solidFill>
              </a:rPr>
              <a:t>Dostupnost</a:t>
            </a:r>
          </a:p>
        </p:txBody>
      </p:sp>
      <p:sp>
        <p:nvSpPr>
          <p:cNvPr id="12" name="Nadpis 1"/>
          <p:cNvSpPr txBox="1">
            <a:spLocks/>
          </p:cNvSpPr>
          <p:nvPr/>
        </p:nvSpPr>
        <p:spPr>
          <a:xfrm>
            <a:off x="5988938" y="4436006"/>
            <a:ext cx="4435994" cy="10741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63BE87"/>
                </a:solidFill>
                <a:latin typeface="Signika" panose="02010003020600000004" pitchFamily="2" charset="0"/>
                <a:ea typeface="+mj-ea"/>
                <a:cs typeface="+mj-cs"/>
              </a:defRPr>
            </a:lvl1pPr>
          </a:lstStyle>
          <a:p>
            <a:r>
              <a:rPr lang="cs-CZ" dirty="0"/>
              <a:t>Rychlost dodání</a:t>
            </a:r>
          </a:p>
        </p:txBody>
      </p:sp>
    </p:spTree>
    <p:extLst>
      <p:ext uri="{BB962C8B-B14F-4D97-AF65-F5344CB8AC3E}">
        <p14:creationId xmlns:p14="http://schemas.microsoft.com/office/powerpoint/2010/main" val="177091644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9353" y="930370"/>
            <a:ext cx="10895527" cy="5417884"/>
          </a:xfrm>
        </p:spPr>
        <p:txBody>
          <a:bodyPr>
            <a:noAutofit/>
          </a:bodyPr>
          <a:lstStyle/>
          <a:p>
            <a:r>
              <a:rPr lang="cs-CZ" sz="4800" dirty="0" err="1">
                <a:solidFill>
                  <a:srgbClr val="626A72"/>
                </a:solidFill>
              </a:rPr>
              <a:t>Social</a:t>
            </a:r>
            <a:r>
              <a:rPr lang="cs-CZ" sz="4800" dirty="0">
                <a:solidFill>
                  <a:srgbClr val="626A72"/>
                </a:solidFill>
              </a:rPr>
              <a:t> </a:t>
            </a:r>
            <a:r>
              <a:rPr lang="cs-CZ" sz="4800" dirty="0" err="1">
                <a:solidFill>
                  <a:srgbClr val="626A72"/>
                </a:solidFill>
              </a:rPr>
              <a:t>proof</a:t>
            </a:r>
            <a:endParaRPr lang="cs-CZ" sz="4800" dirty="0">
              <a:solidFill>
                <a:srgbClr val="626A72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259" y="238124"/>
            <a:ext cx="2553511" cy="600075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011680" y="36393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804191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BE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9353" y="465221"/>
            <a:ext cx="10895527" cy="5883033"/>
          </a:xfrm>
        </p:spPr>
        <p:txBody>
          <a:bodyPr>
            <a:noAutofit/>
          </a:bodyPr>
          <a:lstStyle/>
          <a:p>
            <a:r>
              <a:rPr lang="cs-CZ" sz="8000" dirty="0">
                <a:solidFill>
                  <a:schemeClr val="bg1"/>
                </a:solidFill>
              </a:rPr>
              <a:t>Logistika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2011680" y="36393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466473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9353" y="930370"/>
            <a:ext cx="10895527" cy="5417884"/>
          </a:xfrm>
        </p:spPr>
        <p:txBody>
          <a:bodyPr>
            <a:noAutofit/>
          </a:bodyPr>
          <a:lstStyle/>
          <a:p>
            <a:r>
              <a:rPr lang="cs-CZ" dirty="0">
                <a:solidFill>
                  <a:srgbClr val="626A72"/>
                </a:solidFill>
              </a:rPr>
              <a:t>Možnosti odběru a platby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259" y="238124"/>
            <a:ext cx="2553511" cy="600075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011680" y="36393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1238736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9353" y="930370"/>
            <a:ext cx="10895527" cy="5417884"/>
          </a:xfrm>
        </p:spPr>
        <p:txBody>
          <a:bodyPr>
            <a:noAutofit/>
          </a:bodyPr>
          <a:lstStyle/>
          <a:p>
            <a:r>
              <a:rPr lang="cs-CZ" dirty="0">
                <a:solidFill>
                  <a:srgbClr val="626A72"/>
                </a:solidFill>
              </a:rPr>
              <a:t>Možnosti odběru a platby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259" y="238124"/>
            <a:ext cx="2553511" cy="600075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011680" y="36393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D622032-B3FE-A64F-904F-9CDFE8B7E4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300" y="1955800"/>
            <a:ext cx="10185400" cy="294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96062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9353" y="930370"/>
            <a:ext cx="10895527" cy="5417884"/>
          </a:xfrm>
        </p:spPr>
        <p:txBody>
          <a:bodyPr>
            <a:noAutofit/>
          </a:bodyPr>
          <a:lstStyle/>
          <a:p>
            <a:r>
              <a:rPr lang="cs-CZ" dirty="0">
                <a:solidFill>
                  <a:srgbClr val="626A72"/>
                </a:solidFill>
              </a:rPr>
              <a:t>Cena dopravy (a balného a platby)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259" y="238124"/>
            <a:ext cx="2553511" cy="600075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011680" y="36393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2252814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9353" y="930370"/>
            <a:ext cx="10895527" cy="5417884"/>
          </a:xfrm>
        </p:spPr>
        <p:txBody>
          <a:bodyPr>
            <a:noAutofit/>
          </a:bodyPr>
          <a:lstStyle/>
          <a:p>
            <a:r>
              <a:rPr lang="cs-CZ" dirty="0">
                <a:solidFill>
                  <a:srgbClr val="626A72"/>
                </a:solidFill>
              </a:rPr>
              <a:t>Cena dopravy (a balného a platby)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259" y="238124"/>
            <a:ext cx="2553511" cy="600075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011680" y="36393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A5CA317-2F51-5843-A74F-55107A5BE1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478" y="2562896"/>
            <a:ext cx="11095275" cy="1445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32306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9353" y="930370"/>
            <a:ext cx="10895527" cy="5417884"/>
          </a:xfrm>
        </p:spPr>
        <p:txBody>
          <a:bodyPr>
            <a:noAutofit/>
          </a:bodyPr>
          <a:lstStyle/>
          <a:p>
            <a:r>
              <a:rPr lang="cs-CZ" dirty="0">
                <a:solidFill>
                  <a:srgbClr val="626A72"/>
                </a:solidFill>
              </a:rPr>
              <a:t>Rychlost dopravy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259" y="238124"/>
            <a:ext cx="2553511" cy="600075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011680" y="36393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865209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BE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9353" y="465221"/>
            <a:ext cx="10895527" cy="5883033"/>
          </a:xfrm>
        </p:spPr>
        <p:txBody>
          <a:bodyPr>
            <a:noAutofit/>
          </a:bodyPr>
          <a:lstStyle/>
          <a:p>
            <a:r>
              <a:rPr lang="cs-CZ" sz="8000" dirty="0">
                <a:solidFill>
                  <a:schemeClr val="bg1"/>
                </a:solidFill>
              </a:rPr>
              <a:t>Zákaznická podpora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2011680" y="36393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608606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9353" y="930370"/>
            <a:ext cx="10895527" cy="5417884"/>
          </a:xfrm>
        </p:spPr>
        <p:txBody>
          <a:bodyPr>
            <a:noAutofit/>
          </a:bodyPr>
          <a:lstStyle/>
          <a:p>
            <a:r>
              <a:rPr lang="cs-CZ" dirty="0"/>
              <a:t>(NE)</a:t>
            </a:r>
            <a:r>
              <a:rPr lang="cs-CZ" dirty="0">
                <a:solidFill>
                  <a:srgbClr val="626A72"/>
                </a:solidFill>
              </a:rPr>
              <a:t>komunikace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259" y="238124"/>
            <a:ext cx="2553511" cy="600075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011680" y="36393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2807642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9353" y="930370"/>
            <a:ext cx="10895527" cy="5417884"/>
          </a:xfrm>
        </p:spPr>
        <p:txBody>
          <a:bodyPr>
            <a:noAutofit/>
          </a:bodyPr>
          <a:lstStyle/>
          <a:p>
            <a:r>
              <a:rPr lang="cs-CZ" dirty="0"/>
              <a:t>(NE)</a:t>
            </a:r>
            <a:r>
              <a:rPr lang="cs-CZ" dirty="0">
                <a:solidFill>
                  <a:srgbClr val="626A72"/>
                </a:solidFill>
              </a:rPr>
              <a:t>slušnost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259" y="238124"/>
            <a:ext cx="2553511" cy="600075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011680" y="36393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667927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9353" y="4640320"/>
            <a:ext cx="10895527" cy="1739678"/>
          </a:xfrm>
        </p:spPr>
        <p:txBody>
          <a:bodyPr>
            <a:noAutofit/>
          </a:bodyPr>
          <a:lstStyle/>
          <a:p>
            <a:br>
              <a:rPr lang="cs-CZ" sz="3200" dirty="0"/>
            </a:br>
            <a:br>
              <a:rPr lang="cs-CZ" sz="3200" dirty="0"/>
            </a:br>
            <a:br>
              <a:rPr lang="cs-CZ" sz="3200" dirty="0"/>
            </a:br>
            <a:br>
              <a:rPr lang="cs-CZ" sz="3200" dirty="0"/>
            </a:br>
            <a:br>
              <a:rPr lang="cs-CZ" sz="3200" dirty="0"/>
            </a:br>
            <a:br>
              <a:rPr lang="cs-CZ" sz="3200" dirty="0"/>
            </a:br>
            <a:endParaRPr lang="cs-CZ" sz="32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259" y="238124"/>
            <a:ext cx="2553511" cy="600075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011680" y="36393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sp>
        <p:nvSpPr>
          <p:cNvPr id="11" name="Nadpis 1"/>
          <p:cNvSpPr txBox="1">
            <a:spLocks/>
          </p:cNvSpPr>
          <p:nvPr/>
        </p:nvSpPr>
        <p:spPr>
          <a:xfrm>
            <a:off x="4970265" y="2186311"/>
            <a:ext cx="4435994" cy="10741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63BE87"/>
                </a:solidFill>
                <a:latin typeface="Signika" panose="02010003020600000004" pitchFamily="2" charset="0"/>
                <a:ea typeface="+mj-ea"/>
                <a:cs typeface="+mj-cs"/>
              </a:defRPr>
            </a:lvl1pPr>
          </a:lstStyle>
          <a:p>
            <a:r>
              <a:rPr lang="cs-CZ"/>
              <a:t>Cena</a:t>
            </a:r>
            <a:endParaRPr lang="cs-CZ" dirty="0">
              <a:solidFill>
                <a:srgbClr val="626A72"/>
              </a:solidFill>
            </a:endParaRP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2523844" y="3286901"/>
            <a:ext cx="4435994" cy="10741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63BE87"/>
                </a:solidFill>
                <a:latin typeface="Signika" panose="02010003020600000004" pitchFamily="2" charset="0"/>
                <a:ea typeface="+mj-ea"/>
                <a:cs typeface="+mj-cs"/>
              </a:defRPr>
            </a:lvl1pPr>
          </a:lstStyle>
          <a:p>
            <a:r>
              <a:rPr lang="cs-CZ" dirty="0">
                <a:solidFill>
                  <a:srgbClr val="626A72"/>
                </a:solidFill>
              </a:rPr>
              <a:t>Dostupnost</a:t>
            </a:r>
          </a:p>
        </p:txBody>
      </p:sp>
      <p:sp>
        <p:nvSpPr>
          <p:cNvPr id="10" name="Nadpis 1"/>
          <p:cNvSpPr txBox="1">
            <a:spLocks/>
          </p:cNvSpPr>
          <p:nvPr/>
        </p:nvSpPr>
        <p:spPr>
          <a:xfrm>
            <a:off x="7318982" y="1171161"/>
            <a:ext cx="4435994" cy="10741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63BE87"/>
                </a:solidFill>
                <a:latin typeface="Signika" panose="02010003020600000004" pitchFamily="2" charset="0"/>
                <a:ea typeface="+mj-ea"/>
                <a:cs typeface="+mj-cs"/>
              </a:defRPr>
            </a:lvl1pPr>
          </a:lstStyle>
          <a:p>
            <a:r>
              <a:rPr lang="cs-CZ" dirty="0">
                <a:solidFill>
                  <a:srgbClr val="626A72"/>
                </a:solidFill>
              </a:rPr>
              <a:t>Cena dopravy</a:t>
            </a:r>
          </a:p>
        </p:txBody>
      </p:sp>
      <p:sp>
        <p:nvSpPr>
          <p:cNvPr id="12" name="Nadpis 1"/>
          <p:cNvSpPr txBox="1">
            <a:spLocks/>
          </p:cNvSpPr>
          <p:nvPr/>
        </p:nvSpPr>
        <p:spPr>
          <a:xfrm>
            <a:off x="5988938" y="4436006"/>
            <a:ext cx="4435994" cy="10741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63BE87"/>
                </a:solidFill>
                <a:latin typeface="Signika" panose="02010003020600000004" pitchFamily="2" charset="0"/>
                <a:ea typeface="+mj-ea"/>
                <a:cs typeface="+mj-cs"/>
              </a:defRPr>
            </a:lvl1pPr>
          </a:lstStyle>
          <a:p>
            <a:r>
              <a:rPr lang="cs-CZ" dirty="0"/>
              <a:t>Rychlost dodání</a:t>
            </a:r>
          </a:p>
        </p:txBody>
      </p:sp>
    </p:spTree>
    <p:extLst>
      <p:ext uri="{BB962C8B-B14F-4D97-AF65-F5344CB8AC3E}">
        <p14:creationId xmlns:p14="http://schemas.microsoft.com/office/powerpoint/2010/main" val="63945265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259" y="238124"/>
            <a:ext cx="2553511" cy="600075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011680" y="36393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952164"/>
            <a:ext cx="10058400" cy="549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17397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259" y="238124"/>
            <a:ext cx="2553511" cy="600075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011680" y="36393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116" y="1562862"/>
            <a:ext cx="9753600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49380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BE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9353" y="465221"/>
            <a:ext cx="10895527" cy="5883033"/>
          </a:xfrm>
        </p:spPr>
        <p:txBody>
          <a:bodyPr>
            <a:noAutofit/>
          </a:bodyPr>
          <a:lstStyle/>
          <a:p>
            <a:r>
              <a:rPr lang="cs-CZ" sz="8000" dirty="0">
                <a:solidFill>
                  <a:schemeClr val="bg1"/>
                </a:solidFill>
              </a:rPr>
              <a:t>+1</a:t>
            </a:r>
            <a:br>
              <a:rPr lang="cs-CZ" sz="8000" dirty="0">
                <a:solidFill>
                  <a:schemeClr val="bg1"/>
                </a:solidFill>
              </a:rPr>
            </a:br>
            <a:r>
              <a:rPr lang="cs-CZ" sz="8000" dirty="0">
                <a:solidFill>
                  <a:schemeClr val="bg1"/>
                </a:solidFill>
              </a:rPr>
              <a:t>? ? ? ? ?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2011680" y="36393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7298241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9353" y="930370"/>
            <a:ext cx="10895527" cy="5417884"/>
          </a:xfrm>
        </p:spPr>
        <p:txBody>
          <a:bodyPr>
            <a:noAutofit/>
          </a:bodyPr>
          <a:lstStyle/>
          <a:p>
            <a:r>
              <a:rPr lang="cs-CZ" dirty="0">
                <a:solidFill>
                  <a:srgbClr val="626A72"/>
                </a:solidFill>
              </a:rPr>
              <a:t>Tipy -&gt; Co vám bude fungovat!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259" y="238124"/>
            <a:ext cx="2553511" cy="600075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011680" y="36393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3521029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BE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9353" y="465221"/>
            <a:ext cx="10895527" cy="5883033"/>
          </a:xfrm>
        </p:spPr>
        <p:txBody>
          <a:bodyPr>
            <a:noAutofit/>
          </a:bodyPr>
          <a:lstStyle/>
          <a:p>
            <a:r>
              <a:rPr lang="cs-CZ" sz="8000" dirty="0">
                <a:solidFill>
                  <a:schemeClr val="bg1"/>
                </a:solidFill>
              </a:rPr>
              <a:t>Produkt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2011680" y="36393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0781159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2400" y="1870456"/>
            <a:ext cx="1714500" cy="17272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9353" y="4608576"/>
            <a:ext cx="10895527" cy="1739678"/>
          </a:xfrm>
        </p:spPr>
        <p:txBody>
          <a:bodyPr>
            <a:noAutofit/>
          </a:bodyPr>
          <a:lstStyle/>
          <a:p>
            <a:br>
              <a:rPr lang="cs-CZ" sz="3200" dirty="0"/>
            </a:br>
            <a:br>
              <a:rPr lang="cs-CZ" sz="3200" dirty="0"/>
            </a:br>
            <a:br>
              <a:rPr lang="cs-CZ" sz="3200" dirty="0"/>
            </a:br>
            <a:br>
              <a:rPr lang="cs-CZ" sz="3200" dirty="0"/>
            </a:br>
            <a:br>
              <a:rPr lang="cs-CZ" sz="3200"/>
            </a:br>
            <a:br>
              <a:rPr lang="cs-CZ" sz="3200"/>
            </a:br>
            <a:endParaRPr lang="cs-CZ" sz="32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259" y="238124"/>
            <a:ext cx="2553511" cy="600075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011680" y="36393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sp>
        <p:nvSpPr>
          <p:cNvPr id="11" name="Nadpis 1"/>
          <p:cNvSpPr txBox="1">
            <a:spLocks/>
          </p:cNvSpPr>
          <p:nvPr/>
        </p:nvSpPr>
        <p:spPr>
          <a:xfrm>
            <a:off x="649353" y="2304288"/>
            <a:ext cx="10895527" cy="40439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63BE87"/>
                </a:solidFill>
                <a:latin typeface="Signika" panose="02010003020600000004" pitchFamily="2" charset="0"/>
                <a:ea typeface="+mj-ea"/>
                <a:cs typeface="+mj-cs"/>
              </a:defRPr>
            </a:lvl1pPr>
          </a:lstStyle>
          <a:p>
            <a:r>
              <a:rPr lang="cs-CZ" dirty="0">
                <a:solidFill>
                  <a:srgbClr val="626A72"/>
                </a:solidFill>
              </a:rPr>
              <a:t>Maximálně vylaďte</a:t>
            </a:r>
            <a:br>
              <a:rPr lang="cs-CZ" dirty="0">
                <a:solidFill>
                  <a:srgbClr val="626A72"/>
                </a:solidFill>
              </a:rPr>
            </a:br>
            <a:r>
              <a:rPr lang="cs-CZ" dirty="0">
                <a:solidFill>
                  <a:srgbClr val="626A72"/>
                </a:solidFill>
              </a:rPr>
              <a:t>detail a informace o produktu</a:t>
            </a:r>
          </a:p>
        </p:txBody>
      </p:sp>
    </p:spTree>
    <p:extLst>
      <p:ext uri="{BB962C8B-B14F-4D97-AF65-F5344CB8AC3E}">
        <p14:creationId xmlns:p14="http://schemas.microsoft.com/office/powerpoint/2010/main" val="49678336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2400" y="1870456"/>
            <a:ext cx="1714500" cy="17272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9353" y="4608576"/>
            <a:ext cx="10895527" cy="1739678"/>
          </a:xfrm>
        </p:spPr>
        <p:txBody>
          <a:bodyPr>
            <a:noAutofit/>
          </a:bodyPr>
          <a:lstStyle/>
          <a:p>
            <a:br>
              <a:rPr lang="cs-CZ" sz="3200" dirty="0"/>
            </a:br>
            <a:br>
              <a:rPr lang="cs-CZ" sz="3200" dirty="0"/>
            </a:br>
            <a:br>
              <a:rPr lang="cs-CZ" sz="3200" dirty="0"/>
            </a:br>
            <a:br>
              <a:rPr lang="cs-CZ" sz="3200" dirty="0"/>
            </a:br>
            <a:br>
              <a:rPr lang="cs-CZ" sz="3200"/>
            </a:br>
            <a:br>
              <a:rPr lang="cs-CZ" sz="3200"/>
            </a:br>
            <a:endParaRPr lang="cs-CZ" sz="32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259" y="238124"/>
            <a:ext cx="2553511" cy="600075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011680" y="36393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sp>
        <p:nvSpPr>
          <p:cNvPr id="11" name="Nadpis 1"/>
          <p:cNvSpPr txBox="1">
            <a:spLocks/>
          </p:cNvSpPr>
          <p:nvPr/>
        </p:nvSpPr>
        <p:spPr>
          <a:xfrm>
            <a:off x="649353" y="2304288"/>
            <a:ext cx="10895527" cy="40439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63BE87"/>
                </a:solidFill>
                <a:latin typeface="Signika" panose="02010003020600000004" pitchFamily="2" charset="0"/>
                <a:ea typeface="+mj-ea"/>
                <a:cs typeface="+mj-cs"/>
              </a:defRPr>
            </a:lvl1pPr>
          </a:lstStyle>
          <a:p>
            <a:r>
              <a:rPr lang="cs-CZ" dirty="0">
                <a:solidFill>
                  <a:srgbClr val="626A72"/>
                </a:solidFill>
              </a:rPr>
              <a:t>Soustřeďte se na TOP 20% produktů</a:t>
            </a:r>
          </a:p>
        </p:txBody>
      </p:sp>
    </p:spTree>
    <p:extLst>
      <p:ext uri="{BB962C8B-B14F-4D97-AF65-F5344CB8AC3E}">
        <p14:creationId xmlns:p14="http://schemas.microsoft.com/office/powerpoint/2010/main" val="13045350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9353" y="930370"/>
            <a:ext cx="10895527" cy="5417884"/>
          </a:xfrm>
        </p:spPr>
        <p:txBody>
          <a:bodyPr>
            <a:noAutofit/>
          </a:bodyPr>
          <a:lstStyle/>
          <a:p>
            <a:r>
              <a:rPr lang="cs-CZ" dirty="0"/>
              <a:t>Google </a:t>
            </a:r>
            <a:r>
              <a:rPr lang="cs-CZ" dirty="0" err="1"/>
              <a:t>Analytics</a:t>
            </a:r>
            <a:br>
              <a:rPr lang="cs-CZ" dirty="0"/>
            </a:br>
            <a:r>
              <a:rPr lang="cs-CZ" sz="3600" dirty="0">
                <a:solidFill>
                  <a:srgbClr val="626A72"/>
                </a:solidFill>
              </a:rPr>
              <a:t>Konverze &gt; Elektronický obchod &gt; Výkon produktu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259" y="238124"/>
            <a:ext cx="2553511" cy="600075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011680" y="36393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6516" y="1540710"/>
            <a:ext cx="1981200" cy="149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1004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259" y="238124"/>
            <a:ext cx="2553511" cy="600075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011680" y="36393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2360"/>
            <a:ext cx="12192000" cy="6433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73349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259" y="238124"/>
            <a:ext cx="2553511" cy="600075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011680" y="36393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7566" y="1207165"/>
            <a:ext cx="2959100" cy="27432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9352" y="1267252"/>
            <a:ext cx="10895527" cy="5417884"/>
          </a:xfrm>
        </p:spPr>
        <p:txBody>
          <a:bodyPr>
            <a:noAutofit/>
          </a:bodyPr>
          <a:lstStyle/>
          <a:p>
            <a:r>
              <a:rPr lang="cs-CZ" dirty="0" err="1">
                <a:solidFill>
                  <a:srgbClr val="626A72"/>
                </a:solidFill>
              </a:rPr>
              <a:t>Marketshare</a:t>
            </a:r>
            <a:r>
              <a:rPr lang="cs-CZ" dirty="0">
                <a:solidFill>
                  <a:srgbClr val="626A72"/>
                </a:solidFill>
              </a:rPr>
              <a:t> analýza</a:t>
            </a:r>
            <a:br>
              <a:rPr lang="cs-CZ" dirty="0">
                <a:solidFill>
                  <a:srgbClr val="626A72"/>
                </a:solidFill>
              </a:rPr>
            </a:br>
            <a:r>
              <a:rPr lang="cs-CZ" dirty="0">
                <a:solidFill>
                  <a:srgbClr val="626A72"/>
                </a:solidFill>
              </a:rPr>
              <a:t>např. od </a:t>
            </a:r>
            <a:r>
              <a:rPr lang="cs-CZ" dirty="0" err="1"/>
              <a:t>Bidding</a:t>
            </a:r>
            <a:r>
              <a:rPr lang="cs-CZ" dirty="0"/>
              <a:t> </a:t>
            </a:r>
            <a:r>
              <a:rPr lang="cs-CZ" dirty="0" err="1"/>
              <a:t>Tools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290335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9353" y="4640320"/>
            <a:ext cx="10895527" cy="1739678"/>
          </a:xfrm>
        </p:spPr>
        <p:txBody>
          <a:bodyPr>
            <a:noAutofit/>
          </a:bodyPr>
          <a:lstStyle/>
          <a:p>
            <a:br>
              <a:rPr lang="cs-CZ" sz="3200" dirty="0"/>
            </a:br>
            <a:br>
              <a:rPr lang="cs-CZ" sz="3200" dirty="0"/>
            </a:br>
            <a:br>
              <a:rPr lang="cs-CZ" sz="3200" dirty="0"/>
            </a:br>
            <a:br>
              <a:rPr lang="cs-CZ" sz="3200" dirty="0"/>
            </a:br>
            <a:br>
              <a:rPr lang="cs-CZ" sz="3200" dirty="0"/>
            </a:br>
            <a:br>
              <a:rPr lang="cs-CZ" sz="3200" dirty="0"/>
            </a:br>
            <a:endParaRPr lang="cs-CZ" sz="32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259" y="238124"/>
            <a:ext cx="2553511" cy="600075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011680" y="36393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sp>
        <p:nvSpPr>
          <p:cNvPr id="11" name="Nadpis 1"/>
          <p:cNvSpPr txBox="1">
            <a:spLocks/>
          </p:cNvSpPr>
          <p:nvPr/>
        </p:nvSpPr>
        <p:spPr>
          <a:xfrm>
            <a:off x="4970265" y="2186311"/>
            <a:ext cx="4435994" cy="10741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63BE87"/>
                </a:solidFill>
                <a:latin typeface="Signika" panose="02010003020600000004" pitchFamily="2" charset="0"/>
                <a:ea typeface="+mj-ea"/>
                <a:cs typeface="+mj-cs"/>
              </a:defRPr>
            </a:lvl1pPr>
          </a:lstStyle>
          <a:p>
            <a:r>
              <a:rPr lang="cs-CZ"/>
              <a:t>Cena</a:t>
            </a:r>
            <a:endParaRPr lang="cs-CZ" dirty="0">
              <a:solidFill>
                <a:srgbClr val="626A72"/>
              </a:solidFill>
            </a:endParaRP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2523844" y="3286901"/>
            <a:ext cx="4435994" cy="10741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63BE87"/>
                </a:solidFill>
                <a:latin typeface="Signika" panose="02010003020600000004" pitchFamily="2" charset="0"/>
                <a:ea typeface="+mj-ea"/>
                <a:cs typeface="+mj-cs"/>
              </a:defRPr>
            </a:lvl1pPr>
          </a:lstStyle>
          <a:p>
            <a:r>
              <a:rPr lang="cs-CZ" dirty="0">
                <a:solidFill>
                  <a:srgbClr val="626A72"/>
                </a:solidFill>
              </a:rPr>
              <a:t>Dostupnost</a:t>
            </a:r>
          </a:p>
        </p:txBody>
      </p:sp>
      <p:sp>
        <p:nvSpPr>
          <p:cNvPr id="9" name="Nadpis 1"/>
          <p:cNvSpPr txBox="1">
            <a:spLocks/>
          </p:cNvSpPr>
          <p:nvPr/>
        </p:nvSpPr>
        <p:spPr>
          <a:xfrm>
            <a:off x="649353" y="1401712"/>
            <a:ext cx="4435994" cy="10741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63BE87"/>
                </a:solidFill>
                <a:latin typeface="Signika" panose="02010003020600000004" pitchFamily="2" charset="0"/>
                <a:ea typeface="+mj-ea"/>
                <a:cs typeface="+mj-cs"/>
              </a:defRPr>
            </a:lvl1pPr>
          </a:lstStyle>
          <a:p>
            <a:r>
              <a:rPr lang="cs-CZ" dirty="0"/>
              <a:t>Důvěryhodnost</a:t>
            </a:r>
          </a:p>
        </p:txBody>
      </p:sp>
      <p:sp>
        <p:nvSpPr>
          <p:cNvPr id="10" name="Nadpis 1"/>
          <p:cNvSpPr txBox="1">
            <a:spLocks/>
          </p:cNvSpPr>
          <p:nvPr/>
        </p:nvSpPr>
        <p:spPr>
          <a:xfrm>
            <a:off x="7318982" y="1171161"/>
            <a:ext cx="4435994" cy="10741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63BE87"/>
                </a:solidFill>
                <a:latin typeface="Signika" panose="02010003020600000004" pitchFamily="2" charset="0"/>
                <a:ea typeface="+mj-ea"/>
                <a:cs typeface="+mj-cs"/>
              </a:defRPr>
            </a:lvl1pPr>
          </a:lstStyle>
          <a:p>
            <a:r>
              <a:rPr lang="cs-CZ" dirty="0">
                <a:solidFill>
                  <a:srgbClr val="626A72"/>
                </a:solidFill>
              </a:rPr>
              <a:t>Cena dopravy</a:t>
            </a:r>
          </a:p>
        </p:txBody>
      </p:sp>
      <p:sp>
        <p:nvSpPr>
          <p:cNvPr id="12" name="Nadpis 1"/>
          <p:cNvSpPr txBox="1">
            <a:spLocks/>
          </p:cNvSpPr>
          <p:nvPr/>
        </p:nvSpPr>
        <p:spPr>
          <a:xfrm>
            <a:off x="5988938" y="4436006"/>
            <a:ext cx="4435994" cy="10741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63BE87"/>
                </a:solidFill>
                <a:latin typeface="Signika" panose="02010003020600000004" pitchFamily="2" charset="0"/>
                <a:ea typeface="+mj-ea"/>
                <a:cs typeface="+mj-cs"/>
              </a:defRPr>
            </a:lvl1pPr>
          </a:lstStyle>
          <a:p>
            <a:r>
              <a:rPr lang="cs-CZ" dirty="0"/>
              <a:t>Rychlost dodání</a:t>
            </a:r>
          </a:p>
        </p:txBody>
      </p:sp>
    </p:spTree>
    <p:extLst>
      <p:ext uri="{BB962C8B-B14F-4D97-AF65-F5344CB8AC3E}">
        <p14:creationId xmlns:p14="http://schemas.microsoft.com/office/powerpoint/2010/main" val="107547922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9353" y="930370"/>
            <a:ext cx="10895527" cy="5417884"/>
          </a:xfrm>
        </p:spPr>
        <p:txBody>
          <a:bodyPr>
            <a:noAutofit/>
          </a:bodyPr>
          <a:lstStyle/>
          <a:p>
            <a:br>
              <a:rPr lang="cs-CZ" dirty="0"/>
            </a:br>
            <a:r>
              <a:rPr lang="cs-CZ" dirty="0" err="1"/>
              <a:t>Heureka.cz</a:t>
            </a:r>
            <a:r>
              <a:rPr lang="cs-CZ" dirty="0"/>
              <a:t> </a:t>
            </a:r>
            <a:r>
              <a:rPr lang="mr-IN" dirty="0">
                <a:solidFill>
                  <a:srgbClr val="626A72"/>
                </a:solidFill>
              </a:rPr>
              <a:t>–</a:t>
            </a:r>
            <a:r>
              <a:rPr lang="cs-CZ" dirty="0">
                <a:solidFill>
                  <a:srgbClr val="626A72"/>
                </a:solidFill>
              </a:rPr>
              <a:t> pořadí produktů v kategoriích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259" y="238124"/>
            <a:ext cx="2553511" cy="600075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011680" y="36393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2540" y="1600866"/>
            <a:ext cx="4152900" cy="19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07851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BE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9353" y="465221"/>
            <a:ext cx="10895527" cy="5883033"/>
          </a:xfrm>
        </p:spPr>
        <p:txBody>
          <a:bodyPr>
            <a:noAutofit/>
          </a:bodyPr>
          <a:lstStyle/>
          <a:p>
            <a:r>
              <a:rPr lang="cs-CZ" sz="8000" dirty="0">
                <a:solidFill>
                  <a:schemeClr val="bg1"/>
                </a:solidFill>
              </a:rPr>
              <a:t>Cena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2011680" y="36393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9897814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2400" y="1870456"/>
            <a:ext cx="1714500" cy="17272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9353" y="4608576"/>
            <a:ext cx="10895527" cy="1739678"/>
          </a:xfrm>
        </p:spPr>
        <p:txBody>
          <a:bodyPr>
            <a:noAutofit/>
          </a:bodyPr>
          <a:lstStyle/>
          <a:p>
            <a:br>
              <a:rPr lang="cs-CZ" sz="3200" dirty="0"/>
            </a:br>
            <a:br>
              <a:rPr lang="cs-CZ" sz="3200" dirty="0"/>
            </a:br>
            <a:br>
              <a:rPr lang="cs-CZ" sz="3200" dirty="0"/>
            </a:br>
            <a:br>
              <a:rPr lang="cs-CZ" sz="3200" dirty="0"/>
            </a:br>
            <a:br>
              <a:rPr lang="cs-CZ" sz="3200"/>
            </a:br>
            <a:br>
              <a:rPr lang="cs-CZ" sz="3200"/>
            </a:br>
            <a:endParaRPr lang="cs-CZ" sz="32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259" y="238124"/>
            <a:ext cx="2553511" cy="600075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011680" y="36393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sp>
        <p:nvSpPr>
          <p:cNvPr id="11" name="Nadpis 1"/>
          <p:cNvSpPr txBox="1">
            <a:spLocks/>
          </p:cNvSpPr>
          <p:nvPr/>
        </p:nvSpPr>
        <p:spPr>
          <a:xfrm>
            <a:off x="649353" y="2304288"/>
            <a:ext cx="10895527" cy="40439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63BE87"/>
                </a:solidFill>
                <a:latin typeface="Signika" panose="02010003020600000004" pitchFamily="2" charset="0"/>
                <a:ea typeface="+mj-ea"/>
                <a:cs typeface="+mj-cs"/>
              </a:defRPr>
            </a:lvl1pPr>
          </a:lstStyle>
          <a:p>
            <a:r>
              <a:rPr lang="cs-CZ" dirty="0">
                <a:solidFill>
                  <a:srgbClr val="626A72"/>
                </a:solidFill>
              </a:rPr>
              <a:t>Nesoupeřte cenou -&gt; Férová cena</a:t>
            </a:r>
          </a:p>
        </p:txBody>
      </p:sp>
    </p:spTree>
    <p:extLst>
      <p:ext uri="{BB962C8B-B14F-4D97-AF65-F5344CB8AC3E}">
        <p14:creationId xmlns:p14="http://schemas.microsoft.com/office/powerpoint/2010/main" val="73477919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9353" y="930370"/>
            <a:ext cx="10895527" cy="5417884"/>
          </a:xfrm>
        </p:spPr>
        <p:txBody>
          <a:bodyPr>
            <a:noAutofit/>
          </a:bodyPr>
          <a:lstStyle/>
          <a:p>
            <a:r>
              <a:rPr lang="cs-CZ" dirty="0"/>
              <a:t>Heuréka </a:t>
            </a:r>
            <a:r>
              <a:rPr lang="mr-IN" dirty="0"/>
              <a:t>–</a:t>
            </a:r>
            <a:r>
              <a:rPr lang="cs-CZ" dirty="0"/>
              <a:t> Sortiment report</a:t>
            </a:r>
            <a:br>
              <a:rPr lang="cs-CZ" dirty="0"/>
            </a:br>
            <a:r>
              <a:rPr lang="cs-CZ" dirty="0">
                <a:solidFill>
                  <a:srgbClr val="626A72"/>
                </a:solidFill>
              </a:rPr>
              <a:t>(Marketing </a:t>
            </a:r>
            <a:r>
              <a:rPr lang="cs-CZ" dirty="0" err="1">
                <a:solidFill>
                  <a:srgbClr val="626A72"/>
                </a:solidFill>
              </a:rPr>
              <a:t>Miner</a:t>
            </a:r>
            <a:r>
              <a:rPr lang="cs-CZ" dirty="0">
                <a:solidFill>
                  <a:srgbClr val="626A72"/>
                </a:solidFill>
              </a:rPr>
              <a:t>)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259" y="238124"/>
            <a:ext cx="2553511" cy="600075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011680" y="36393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6288" y="930370"/>
            <a:ext cx="4152900" cy="19558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8566" y="4208044"/>
            <a:ext cx="47371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13044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2400" y="1870456"/>
            <a:ext cx="1714500" cy="17272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9353" y="4608576"/>
            <a:ext cx="10895527" cy="1739678"/>
          </a:xfrm>
        </p:spPr>
        <p:txBody>
          <a:bodyPr>
            <a:noAutofit/>
          </a:bodyPr>
          <a:lstStyle/>
          <a:p>
            <a:br>
              <a:rPr lang="cs-CZ" sz="3200" dirty="0"/>
            </a:br>
            <a:br>
              <a:rPr lang="cs-CZ" sz="3200" dirty="0"/>
            </a:br>
            <a:br>
              <a:rPr lang="cs-CZ" sz="3200" dirty="0"/>
            </a:br>
            <a:br>
              <a:rPr lang="cs-CZ" sz="3200" dirty="0"/>
            </a:br>
            <a:br>
              <a:rPr lang="cs-CZ" sz="3200" dirty="0"/>
            </a:br>
            <a:br>
              <a:rPr lang="cs-CZ" sz="3200" dirty="0"/>
            </a:br>
            <a:endParaRPr lang="cs-CZ" sz="32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259" y="238124"/>
            <a:ext cx="2553511" cy="600075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011680" y="36393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sp>
        <p:nvSpPr>
          <p:cNvPr id="11" name="Nadpis 1"/>
          <p:cNvSpPr txBox="1">
            <a:spLocks/>
          </p:cNvSpPr>
          <p:nvPr/>
        </p:nvSpPr>
        <p:spPr>
          <a:xfrm>
            <a:off x="649353" y="2304288"/>
            <a:ext cx="10895527" cy="40439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63BE87"/>
                </a:solidFill>
                <a:latin typeface="Signika" panose="02010003020600000004" pitchFamily="2" charset="0"/>
                <a:ea typeface="+mj-ea"/>
                <a:cs typeface="+mj-cs"/>
              </a:defRPr>
            </a:lvl1pPr>
          </a:lstStyle>
          <a:p>
            <a:r>
              <a:rPr lang="cs-CZ" dirty="0">
                <a:solidFill>
                  <a:srgbClr val="626A72"/>
                </a:solidFill>
              </a:rPr>
              <a:t>Soustřeďte se na CLV</a:t>
            </a:r>
          </a:p>
        </p:txBody>
      </p:sp>
    </p:spTree>
    <p:extLst>
      <p:ext uri="{BB962C8B-B14F-4D97-AF65-F5344CB8AC3E}">
        <p14:creationId xmlns:p14="http://schemas.microsoft.com/office/powerpoint/2010/main" val="184966238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BE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9353" y="465221"/>
            <a:ext cx="10895527" cy="5883033"/>
          </a:xfrm>
        </p:spPr>
        <p:txBody>
          <a:bodyPr>
            <a:noAutofit/>
          </a:bodyPr>
          <a:lstStyle/>
          <a:p>
            <a:r>
              <a:rPr lang="cs-CZ" sz="8000" dirty="0">
                <a:solidFill>
                  <a:schemeClr val="bg1"/>
                </a:solidFill>
              </a:rPr>
              <a:t>Marketing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2011680" y="36393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1269447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9353" y="930370"/>
            <a:ext cx="10895527" cy="5417884"/>
          </a:xfrm>
        </p:spPr>
        <p:txBody>
          <a:bodyPr>
            <a:noAutofit/>
          </a:bodyPr>
          <a:lstStyle/>
          <a:p>
            <a:br>
              <a:rPr lang="cs-CZ" dirty="0"/>
            </a:br>
            <a:br>
              <a:rPr lang="cs-CZ" dirty="0"/>
            </a:br>
            <a:r>
              <a:rPr lang="cs-CZ" dirty="0" err="1"/>
              <a:t>Heureka</a:t>
            </a:r>
            <a:r>
              <a:rPr lang="cs-CZ" dirty="0"/>
              <a:t> + </a:t>
            </a:r>
            <a:r>
              <a:rPr lang="cs-CZ" dirty="0" err="1"/>
              <a:t>Zbozi.cz</a:t>
            </a:r>
            <a:br>
              <a:rPr lang="cs-CZ" dirty="0"/>
            </a:br>
            <a:br>
              <a:rPr lang="cs-CZ" dirty="0">
                <a:solidFill>
                  <a:srgbClr val="626A72"/>
                </a:solidFill>
              </a:rPr>
            </a:br>
            <a:r>
              <a:rPr lang="cs-CZ" dirty="0">
                <a:solidFill>
                  <a:srgbClr val="626A72"/>
                </a:solidFill>
              </a:rPr>
              <a:t>Spárované produkty a placený režim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259" y="238124"/>
            <a:ext cx="2553511" cy="600075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011680" y="36393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4045" y="1299702"/>
            <a:ext cx="4152900" cy="19558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8399" y="1322762"/>
            <a:ext cx="3937000" cy="207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24182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9352" y="930370"/>
            <a:ext cx="10895527" cy="5417884"/>
          </a:xfrm>
        </p:spPr>
        <p:txBody>
          <a:bodyPr>
            <a:noAutofit/>
          </a:bodyPr>
          <a:lstStyle/>
          <a:p>
            <a:r>
              <a:rPr lang="cs-CZ" dirty="0"/>
              <a:t>Google Shopping</a:t>
            </a:r>
            <a:br>
              <a:rPr lang="cs-CZ" dirty="0"/>
            </a:br>
            <a:br>
              <a:rPr lang="cs-CZ" dirty="0"/>
            </a:br>
            <a:r>
              <a:rPr lang="cs-CZ" dirty="0" err="1"/>
              <a:t>Sklik</a:t>
            </a:r>
            <a:r>
              <a:rPr lang="cs-CZ" dirty="0"/>
              <a:t> produktové kampaně</a:t>
            </a:r>
            <a:endParaRPr lang="cs-CZ" dirty="0">
              <a:solidFill>
                <a:srgbClr val="626A72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259" y="238124"/>
            <a:ext cx="2553511" cy="600075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011680" y="36393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7466" y="902367"/>
            <a:ext cx="4559300" cy="17780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9616" y="4463716"/>
            <a:ext cx="31750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33630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9353" y="930370"/>
            <a:ext cx="10895527" cy="5417884"/>
          </a:xfrm>
        </p:spPr>
        <p:txBody>
          <a:bodyPr>
            <a:noAutofit/>
          </a:bodyPr>
          <a:lstStyle/>
          <a:p>
            <a:r>
              <a:rPr lang="cs-CZ" dirty="0"/>
              <a:t>Myslete na SEE-THINK-DO-CARE</a:t>
            </a:r>
            <a:br>
              <a:rPr lang="cs-CZ" dirty="0"/>
            </a:br>
            <a:r>
              <a:rPr lang="cs-CZ" dirty="0" err="1">
                <a:solidFill>
                  <a:srgbClr val="626A72"/>
                </a:solidFill>
              </a:rPr>
              <a:t>Avinash</a:t>
            </a:r>
            <a:r>
              <a:rPr lang="cs-CZ" dirty="0">
                <a:solidFill>
                  <a:srgbClr val="626A72"/>
                </a:solidFill>
              </a:rPr>
              <a:t> </a:t>
            </a:r>
            <a:r>
              <a:rPr lang="cs-CZ" dirty="0" err="1">
                <a:solidFill>
                  <a:srgbClr val="626A72"/>
                </a:solidFill>
              </a:rPr>
              <a:t>Kaushik</a:t>
            </a:r>
            <a:br>
              <a:rPr lang="cs-CZ" dirty="0"/>
            </a:br>
            <a:br>
              <a:rPr lang="cs-CZ" dirty="0"/>
            </a:br>
            <a:br>
              <a:rPr lang="cs-CZ" dirty="0"/>
            </a:br>
            <a:endParaRPr lang="cs-CZ" dirty="0">
              <a:solidFill>
                <a:srgbClr val="626A72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259" y="238124"/>
            <a:ext cx="2553511" cy="600075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011680" y="36393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5579" y="3619500"/>
            <a:ext cx="25400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08579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BE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9353" y="465221"/>
            <a:ext cx="10895527" cy="5883033"/>
          </a:xfrm>
        </p:spPr>
        <p:txBody>
          <a:bodyPr>
            <a:noAutofit/>
          </a:bodyPr>
          <a:lstStyle/>
          <a:p>
            <a:r>
              <a:rPr lang="cs-CZ" sz="8000" dirty="0">
                <a:solidFill>
                  <a:schemeClr val="bg1"/>
                </a:solidFill>
              </a:rPr>
              <a:t>UX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2011680" y="36393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66190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9353" y="4640320"/>
            <a:ext cx="10895527" cy="1739678"/>
          </a:xfrm>
        </p:spPr>
        <p:txBody>
          <a:bodyPr>
            <a:noAutofit/>
          </a:bodyPr>
          <a:lstStyle/>
          <a:p>
            <a:br>
              <a:rPr lang="cs-CZ" sz="3200" dirty="0"/>
            </a:br>
            <a:br>
              <a:rPr lang="cs-CZ" sz="3200" dirty="0"/>
            </a:br>
            <a:br>
              <a:rPr lang="cs-CZ" sz="3200" dirty="0"/>
            </a:br>
            <a:br>
              <a:rPr lang="cs-CZ" sz="3200" dirty="0"/>
            </a:br>
            <a:br>
              <a:rPr lang="cs-CZ" sz="3200" dirty="0"/>
            </a:br>
            <a:br>
              <a:rPr lang="cs-CZ" sz="3200" dirty="0"/>
            </a:br>
            <a:endParaRPr lang="cs-CZ" sz="32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259" y="238124"/>
            <a:ext cx="2553511" cy="600075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011680" y="36393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sp>
        <p:nvSpPr>
          <p:cNvPr id="11" name="Nadpis 1"/>
          <p:cNvSpPr txBox="1">
            <a:spLocks/>
          </p:cNvSpPr>
          <p:nvPr/>
        </p:nvSpPr>
        <p:spPr>
          <a:xfrm>
            <a:off x="4970265" y="2186311"/>
            <a:ext cx="4435994" cy="10741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63BE87"/>
                </a:solidFill>
                <a:latin typeface="Signika" panose="02010003020600000004" pitchFamily="2" charset="0"/>
                <a:ea typeface="+mj-ea"/>
                <a:cs typeface="+mj-cs"/>
              </a:defRPr>
            </a:lvl1pPr>
          </a:lstStyle>
          <a:p>
            <a:r>
              <a:rPr lang="cs-CZ"/>
              <a:t>Cena</a:t>
            </a:r>
            <a:endParaRPr lang="cs-CZ" dirty="0">
              <a:solidFill>
                <a:srgbClr val="626A72"/>
              </a:solidFill>
            </a:endParaRP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2523844" y="3286901"/>
            <a:ext cx="4435994" cy="10741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63BE87"/>
                </a:solidFill>
                <a:latin typeface="Signika" panose="02010003020600000004" pitchFamily="2" charset="0"/>
                <a:ea typeface="+mj-ea"/>
                <a:cs typeface="+mj-cs"/>
              </a:defRPr>
            </a:lvl1pPr>
          </a:lstStyle>
          <a:p>
            <a:r>
              <a:rPr lang="cs-CZ" dirty="0">
                <a:solidFill>
                  <a:srgbClr val="626A72"/>
                </a:solidFill>
              </a:rPr>
              <a:t>Dostupnost</a:t>
            </a:r>
          </a:p>
        </p:txBody>
      </p:sp>
      <p:sp>
        <p:nvSpPr>
          <p:cNvPr id="9" name="Nadpis 1"/>
          <p:cNvSpPr txBox="1">
            <a:spLocks/>
          </p:cNvSpPr>
          <p:nvPr/>
        </p:nvSpPr>
        <p:spPr>
          <a:xfrm>
            <a:off x="649353" y="1401712"/>
            <a:ext cx="4435994" cy="10741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63BE87"/>
                </a:solidFill>
                <a:latin typeface="Signika" panose="02010003020600000004" pitchFamily="2" charset="0"/>
                <a:ea typeface="+mj-ea"/>
                <a:cs typeface="+mj-cs"/>
              </a:defRPr>
            </a:lvl1pPr>
          </a:lstStyle>
          <a:p>
            <a:r>
              <a:rPr lang="cs-CZ" dirty="0"/>
              <a:t>Důvěryhodnost</a:t>
            </a:r>
          </a:p>
        </p:txBody>
      </p:sp>
      <p:sp>
        <p:nvSpPr>
          <p:cNvPr id="10" name="Nadpis 1"/>
          <p:cNvSpPr txBox="1">
            <a:spLocks/>
          </p:cNvSpPr>
          <p:nvPr/>
        </p:nvSpPr>
        <p:spPr>
          <a:xfrm>
            <a:off x="7318982" y="1171161"/>
            <a:ext cx="4435994" cy="10741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63BE87"/>
                </a:solidFill>
                <a:latin typeface="Signika" panose="02010003020600000004" pitchFamily="2" charset="0"/>
                <a:ea typeface="+mj-ea"/>
                <a:cs typeface="+mj-cs"/>
              </a:defRPr>
            </a:lvl1pPr>
          </a:lstStyle>
          <a:p>
            <a:r>
              <a:rPr lang="cs-CZ" dirty="0">
                <a:solidFill>
                  <a:srgbClr val="626A72"/>
                </a:solidFill>
              </a:rPr>
              <a:t>Cena dopravy</a:t>
            </a:r>
          </a:p>
        </p:txBody>
      </p:sp>
      <p:sp>
        <p:nvSpPr>
          <p:cNvPr id="12" name="Nadpis 1"/>
          <p:cNvSpPr txBox="1">
            <a:spLocks/>
          </p:cNvSpPr>
          <p:nvPr/>
        </p:nvSpPr>
        <p:spPr>
          <a:xfrm>
            <a:off x="5988938" y="4436006"/>
            <a:ext cx="4435994" cy="10741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63BE87"/>
                </a:solidFill>
                <a:latin typeface="Signika" panose="02010003020600000004" pitchFamily="2" charset="0"/>
                <a:ea typeface="+mj-ea"/>
                <a:cs typeface="+mj-cs"/>
              </a:defRPr>
            </a:lvl1pPr>
          </a:lstStyle>
          <a:p>
            <a:r>
              <a:rPr lang="cs-CZ" dirty="0"/>
              <a:t>Rychlost dodání</a:t>
            </a:r>
          </a:p>
        </p:txBody>
      </p:sp>
      <p:sp>
        <p:nvSpPr>
          <p:cNvPr id="13" name="Nadpis 1"/>
          <p:cNvSpPr txBox="1">
            <a:spLocks/>
          </p:cNvSpPr>
          <p:nvPr/>
        </p:nvSpPr>
        <p:spPr>
          <a:xfrm>
            <a:off x="2416798" y="169564"/>
            <a:ext cx="5106933" cy="10741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63BE87"/>
                </a:solidFill>
                <a:latin typeface="Signika" panose="02010003020600000004" pitchFamily="2" charset="0"/>
                <a:ea typeface="+mj-ea"/>
                <a:cs typeface="+mj-cs"/>
              </a:defRPr>
            </a:lvl1pPr>
          </a:lstStyle>
          <a:p>
            <a:r>
              <a:rPr lang="cs-CZ">
                <a:solidFill>
                  <a:srgbClr val="626A72"/>
                </a:solidFill>
              </a:rPr>
              <a:t>Předchozí zkušenost</a:t>
            </a:r>
            <a:endParaRPr lang="cs-CZ" dirty="0">
              <a:solidFill>
                <a:srgbClr val="626A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67049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2400" y="1870456"/>
            <a:ext cx="1714500" cy="17272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9353" y="4608576"/>
            <a:ext cx="10895527" cy="1739678"/>
          </a:xfrm>
        </p:spPr>
        <p:txBody>
          <a:bodyPr>
            <a:noAutofit/>
          </a:bodyPr>
          <a:lstStyle/>
          <a:p>
            <a:br>
              <a:rPr lang="cs-CZ" sz="3200" dirty="0"/>
            </a:br>
            <a:br>
              <a:rPr lang="cs-CZ" sz="3200" dirty="0"/>
            </a:br>
            <a:br>
              <a:rPr lang="cs-CZ" sz="3200" dirty="0"/>
            </a:br>
            <a:br>
              <a:rPr lang="cs-CZ" sz="3200" dirty="0"/>
            </a:br>
            <a:br>
              <a:rPr lang="cs-CZ" sz="3200" dirty="0"/>
            </a:br>
            <a:br>
              <a:rPr lang="cs-CZ" sz="3200" dirty="0"/>
            </a:br>
            <a:endParaRPr lang="cs-CZ" sz="32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259" y="238124"/>
            <a:ext cx="2553511" cy="600075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011680" y="36393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sp>
        <p:nvSpPr>
          <p:cNvPr id="11" name="Nadpis 1"/>
          <p:cNvSpPr txBox="1">
            <a:spLocks/>
          </p:cNvSpPr>
          <p:nvPr/>
        </p:nvSpPr>
        <p:spPr>
          <a:xfrm>
            <a:off x="649353" y="2304288"/>
            <a:ext cx="10895527" cy="40439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63BE87"/>
                </a:solidFill>
                <a:latin typeface="Signika" panose="02010003020600000004" pitchFamily="2" charset="0"/>
                <a:ea typeface="+mj-ea"/>
                <a:cs typeface="+mj-cs"/>
              </a:defRPr>
            </a:lvl1pPr>
          </a:lstStyle>
          <a:p>
            <a:r>
              <a:rPr lang="cs-CZ" dirty="0">
                <a:solidFill>
                  <a:srgbClr val="626A72"/>
                </a:solidFill>
              </a:rPr>
              <a:t>Zjistěte nejslabší části nákupního procesu</a:t>
            </a:r>
          </a:p>
        </p:txBody>
      </p:sp>
    </p:spTree>
    <p:extLst>
      <p:ext uri="{BB962C8B-B14F-4D97-AF65-F5344CB8AC3E}">
        <p14:creationId xmlns:p14="http://schemas.microsoft.com/office/powerpoint/2010/main" val="31055168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9353" y="930370"/>
            <a:ext cx="10895527" cy="5417884"/>
          </a:xfrm>
        </p:spPr>
        <p:txBody>
          <a:bodyPr>
            <a:noAutofit/>
          </a:bodyPr>
          <a:lstStyle/>
          <a:p>
            <a:r>
              <a:rPr lang="cs-CZ" dirty="0"/>
              <a:t>Google </a:t>
            </a:r>
            <a:r>
              <a:rPr lang="cs-CZ" dirty="0" err="1"/>
              <a:t>Analytics</a:t>
            </a:r>
            <a:br>
              <a:rPr lang="cs-CZ" dirty="0"/>
            </a:br>
            <a:r>
              <a:rPr lang="cs-CZ" sz="3600" dirty="0">
                <a:solidFill>
                  <a:srgbClr val="626A72"/>
                </a:solidFill>
              </a:rPr>
              <a:t> Konverze &gt; Cíle &gt; Vizualizace cesty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259" y="238124"/>
            <a:ext cx="2553511" cy="600075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011680" y="36393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6516" y="1540710"/>
            <a:ext cx="1981200" cy="149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49319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2011680" y="36393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179" y="0"/>
            <a:ext cx="88096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69421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9353" y="930370"/>
            <a:ext cx="10895527" cy="5417884"/>
          </a:xfrm>
        </p:spPr>
        <p:txBody>
          <a:bodyPr>
            <a:noAutofit/>
          </a:bodyPr>
          <a:lstStyle/>
          <a:p>
            <a:r>
              <a:rPr lang="cs-CZ" dirty="0"/>
              <a:t>Jak používají váš web?</a:t>
            </a:r>
            <a:br>
              <a:rPr lang="cs-CZ" dirty="0"/>
            </a:br>
            <a:br>
              <a:rPr lang="cs-CZ" dirty="0"/>
            </a:br>
            <a:r>
              <a:rPr lang="cs-CZ" dirty="0">
                <a:solidFill>
                  <a:srgbClr val="626A72"/>
                </a:solidFill>
              </a:rPr>
              <a:t>Mouse </a:t>
            </a:r>
            <a:r>
              <a:rPr lang="cs-CZ" dirty="0" err="1">
                <a:solidFill>
                  <a:srgbClr val="626A72"/>
                </a:solidFill>
              </a:rPr>
              <a:t>tracking</a:t>
            </a:r>
            <a:r>
              <a:rPr lang="cs-CZ" dirty="0">
                <a:solidFill>
                  <a:srgbClr val="626A72"/>
                </a:solidFill>
              </a:rPr>
              <a:t> pomocí </a:t>
            </a:r>
            <a:r>
              <a:rPr lang="cs-CZ" dirty="0" err="1"/>
              <a:t>Smarlook</a:t>
            </a:r>
            <a:br>
              <a:rPr lang="cs-CZ" dirty="0"/>
            </a:br>
            <a:r>
              <a:rPr lang="cs-CZ" dirty="0" err="1">
                <a:solidFill>
                  <a:srgbClr val="626A72"/>
                </a:solidFill>
              </a:rPr>
              <a:t>Heatmapy</a:t>
            </a:r>
            <a:r>
              <a:rPr lang="cs-CZ" dirty="0">
                <a:solidFill>
                  <a:srgbClr val="626A72"/>
                </a:solidFill>
              </a:rPr>
              <a:t> přes </a:t>
            </a:r>
            <a:r>
              <a:rPr lang="cs-CZ" dirty="0" err="1"/>
              <a:t>Hotjar</a:t>
            </a:r>
            <a:br>
              <a:rPr lang="cs-CZ" dirty="0"/>
            </a:br>
            <a:endParaRPr lang="cs-CZ" dirty="0">
              <a:solidFill>
                <a:srgbClr val="626A72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259" y="238124"/>
            <a:ext cx="2553511" cy="600075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011680" y="36393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5784" y="5249934"/>
            <a:ext cx="4015205" cy="79351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5313" y="5000715"/>
            <a:ext cx="25400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68095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2011680" y="36393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3506" y="28842"/>
            <a:ext cx="9529056" cy="6829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72802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2400" y="1870456"/>
            <a:ext cx="1714500" cy="17272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9353" y="4608576"/>
            <a:ext cx="10895527" cy="1739678"/>
          </a:xfrm>
        </p:spPr>
        <p:txBody>
          <a:bodyPr>
            <a:noAutofit/>
          </a:bodyPr>
          <a:lstStyle/>
          <a:p>
            <a:br>
              <a:rPr lang="cs-CZ" sz="3200" dirty="0"/>
            </a:br>
            <a:br>
              <a:rPr lang="cs-CZ" sz="3200" dirty="0"/>
            </a:br>
            <a:br>
              <a:rPr lang="cs-CZ" sz="3200" dirty="0"/>
            </a:br>
            <a:br>
              <a:rPr lang="cs-CZ" sz="3200" dirty="0"/>
            </a:br>
            <a:br>
              <a:rPr lang="cs-CZ" sz="3200" dirty="0"/>
            </a:br>
            <a:br>
              <a:rPr lang="cs-CZ" sz="3200" dirty="0"/>
            </a:br>
            <a:endParaRPr lang="cs-CZ" sz="32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259" y="238124"/>
            <a:ext cx="2553511" cy="600075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011680" y="36393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sp>
        <p:nvSpPr>
          <p:cNvPr id="11" name="Nadpis 1"/>
          <p:cNvSpPr txBox="1">
            <a:spLocks/>
          </p:cNvSpPr>
          <p:nvPr/>
        </p:nvSpPr>
        <p:spPr>
          <a:xfrm>
            <a:off x="649353" y="2304288"/>
            <a:ext cx="10895527" cy="40439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63BE87"/>
                </a:solidFill>
                <a:latin typeface="Signika" panose="02010003020600000004" pitchFamily="2" charset="0"/>
                <a:ea typeface="+mj-ea"/>
                <a:cs typeface="+mj-cs"/>
              </a:defRPr>
            </a:lvl1pPr>
          </a:lstStyle>
          <a:p>
            <a:r>
              <a:rPr lang="cs-CZ" dirty="0">
                <a:solidFill>
                  <a:srgbClr val="626A72"/>
                </a:solidFill>
              </a:rPr>
              <a:t>Pracujte s psychologií prodeje</a:t>
            </a:r>
          </a:p>
        </p:txBody>
      </p:sp>
    </p:spTree>
    <p:extLst>
      <p:ext uri="{BB962C8B-B14F-4D97-AF65-F5344CB8AC3E}">
        <p14:creationId xmlns:p14="http://schemas.microsoft.com/office/powerpoint/2010/main" val="94987492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BE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9353" y="465221"/>
            <a:ext cx="10895527" cy="5883033"/>
          </a:xfrm>
        </p:spPr>
        <p:txBody>
          <a:bodyPr>
            <a:noAutofit/>
          </a:bodyPr>
          <a:lstStyle/>
          <a:p>
            <a:r>
              <a:rPr lang="cs-CZ" sz="8000" dirty="0">
                <a:solidFill>
                  <a:schemeClr val="bg1"/>
                </a:solidFill>
              </a:rPr>
              <a:t>Logistika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2011680" y="36393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5967487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2400" y="1870456"/>
            <a:ext cx="1714500" cy="17272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9353" y="4608576"/>
            <a:ext cx="10895527" cy="1739678"/>
          </a:xfrm>
        </p:spPr>
        <p:txBody>
          <a:bodyPr>
            <a:noAutofit/>
          </a:bodyPr>
          <a:lstStyle/>
          <a:p>
            <a:br>
              <a:rPr lang="cs-CZ" sz="3200" dirty="0"/>
            </a:br>
            <a:br>
              <a:rPr lang="cs-CZ" sz="3200" dirty="0"/>
            </a:br>
            <a:br>
              <a:rPr lang="cs-CZ" sz="3200" dirty="0"/>
            </a:br>
            <a:br>
              <a:rPr lang="cs-CZ" sz="3200" dirty="0"/>
            </a:br>
            <a:br>
              <a:rPr lang="cs-CZ" sz="3200" dirty="0"/>
            </a:br>
            <a:br>
              <a:rPr lang="cs-CZ" sz="3200" dirty="0"/>
            </a:br>
            <a:endParaRPr lang="cs-CZ" sz="32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259" y="238124"/>
            <a:ext cx="2553511" cy="600075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011680" y="36393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sp>
        <p:nvSpPr>
          <p:cNvPr id="11" name="Nadpis 1"/>
          <p:cNvSpPr txBox="1">
            <a:spLocks/>
          </p:cNvSpPr>
          <p:nvPr/>
        </p:nvSpPr>
        <p:spPr>
          <a:xfrm>
            <a:off x="649353" y="2304288"/>
            <a:ext cx="10895527" cy="40439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63BE87"/>
                </a:solidFill>
                <a:latin typeface="Signika" panose="02010003020600000004" pitchFamily="2" charset="0"/>
                <a:ea typeface="+mj-ea"/>
                <a:cs typeface="+mj-cs"/>
              </a:defRPr>
            </a:lvl1pPr>
          </a:lstStyle>
          <a:p>
            <a:r>
              <a:rPr lang="cs-CZ" dirty="0">
                <a:solidFill>
                  <a:srgbClr val="626A72"/>
                </a:solidFill>
              </a:rPr>
              <a:t>TOP produkty držte skladem</a:t>
            </a:r>
          </a:p>
        </p:txBody>
      </p:sp>
    </p:spTree>
    <p:extLst>
      <p:ext uri="{BB962C8B-B14F-4D97-AF65-F5344CB8AC3E}">
        <p14:creationId xmlns:p14="http://schemas.microsoft.com/office/powerpoint/2010/main" val="124248274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9353" y="930370"/>
            <a:ext cx="10895527" cy="4899264"/>
          </a:xfrm>
        </p:spPr>
        <p:txBody>
          <a:bodyPr>
            <a:noAutofit/>
          </a:bodyPr>
          <a:lstStyle/>
          <a:p>
            <a:r>
              <a:rPr lang="cs-CZ" dirty="0"/>
              <a:t>Maximalizujte možnost osobních odběrů</a:t>
            </a:r>
            <a:endParaRPr lang="cs-CZ" dirty="0">
              <a:solidFill>
                <a:srgbClr val="626A72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259" y="238124"/>
            <a:ext cx="2553511" cy="600075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011680" y="36393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3418" y="0"/>
            <a:ext cx="2857500" cy="28575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7505" y="4750134"/>
            <a:ext cx="3098800" cy="10795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3281" y="4466315"/>
            <a:ext cx="2300148" cy="1881939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2302" y="1617037"/>
            <a:ext cx="3860712" cy="815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5827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BE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9353" y="465221"/>
            <a:ext cx="10895527" cy="5883033"/>
          </a:xfrm>
        </p:spPr>
        <p:txBody>
          <a:bodyPr>
            <a:noAutofit/>
          </a:bodyPr>
          <a:lstStyle/>
          <a:p>
            <a:r>
              <a:rPr lang="cs-CZ" sz="8000" dirty="0">
                <a:solidFill>
                  <a:schemeClr val="bg1"/>
                </a:solidFill>
              </a:rPr>
              <a:t>Zákaznická podpora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2011680" y="36393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438939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9353" y="4640320"/>
            <a:ext cx="10895527" cy="1739678"/>
          </a:xfrm>
        </p:spPr>
        <p:txBody>
          <a:bodyPr>
            <a:noAutofit/>
          </a:bodyPr>
          <a:lstStyle/>
          <a:p>
            <a:br>
              <a:rPr lang="cs-CZ" sz="3200" dirty="0"/>
            </a:br>
            <a:br>
              <a:rPr lang="cs-CZ" sz="3200" dirty="0"/>
            </a:br>
            <a:br>
              <a:rPr lang="cs-CZ" sz="3200" dirty="0"/>
            </a:br>
            <a:br>
              <a:rPr lang="cs-CZ" sz="3200" dirty="0"/>
            </a:br>
            <a:br>
              <a:rPr lang="cs-CZ" sz="3200" dirty="0"/>
            </a:br>
            <a:br>
              <a:rPr lang="cs-CZ" sz="3200" dirty="0"/>
            </a:br>
            <a:endParaRPr lang="cs-CZ" sz="32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259" y="238124"/>
            <a:ext cx="2553511" cy="600075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011680" y="36393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sp>
        <p:nvSpPr>
          <p:cNvPr id="11" name="Nadpis 1"/>
          <p:cNvSpPr txBox="1">
            <a:spLocks/>
          </p:cNvSpPr>
          <p:nvPr/>
        </p:nvSpPr>
        <p:spPr>
          <a:xfrm>
            <a:off x="4970265" y="2186311"/>
            <a:ext cx="4435994" cy="10741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63BE87"/>
                </a:solidFill>
                <a:latin typeface="Signika" panose="02010003020600000004" pitchFamily="2" charset="0"/>
                <a:ea typeface="+mj-ea"/>
                <a:cs typeface="+mj-cs"/>
              </a:defRPr>
            </a:lvl1pPr>
          </a:lstStyle>
          <a:p>
            <a:r>
              <a:rPr lang="cs-CZ"/>
              <a:t>Cena</a:t>
            </a:r>
            <a:endParaRPr lang="cs-CZ" dirty="0">
              <a:solidFill>
                <a:srgbClr val="626A72"/>
              </a:solidFill>
            </a:endParaRP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2523844" y="3286901"/>
            <a:ext cx="4435994" cy="10741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63BE87"/>
                </a:solidFill>
                <a:latin typeface="Signika" panose="02010003020600000004" pitchFamily="2" charset="0"/>
                <a:ea typeface="+mj-ea"/>
                <a:cs typeface="+mj-cs"/>
              </a:defRPr>
            </a:lvl1pPr>
          </a:lstStyle>
          <a:p>
            <a:r>
              <a:rPr lang="cs-CZ" dirty="0">
                <a:solidFill>
                  <a:srgbClr val="626A72"/>
                </a:solidFill>
              </a:rPr>
              <a:t>Dostupnost</a:t>
            </a:r>
          </a:p>
        </p:txBody>
      </p:sp>
      <p:sp>
        <p:nvSpPr>
          <p:cNvPr id="9" name="Nadpis 1"/>
          <p:cNvSpPr txBox="1">
            <a:spLocks/>
          </p:cNvSpPr>
          <p:nvPr/>
        </p:nvSpPr>
        <p:spPr>
          <a:xfrm>
            <a:off x="649353" y="1401712"/>
            <a:ext cx="4435994" cy="10741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63BE87"/>
                </a:solidFill>
                <a:latin typeface="Signika" panose="02010003020600000004" pitchFamily="2" charset="0"/>
                <a:ea typeface="+mj-ea"/>
                <a:cs typeface="+mj-cs"/>
              </a:defRPr>
            </a:lvl1pPr>
          </a:lstStyle>
          <a:p>
            <a:r>
              <a:rPr lang="cs-CZ" dirty="0"/>
              <a:t>Důvěryhodnost</a:t>
            </a:r>
          </a:p>
        </p:txBody>
      </p:sp>
      <p:sp>
        <p:nvSpPr>
          <p:cNvPr id="10" name="Nadpis 1"/>
          <p:cNvSpPr txBox="1">
            <a:spLocks/>
          </p:cNvSpPr>
          <p:nvPr/>
        </p:nvSpPr>
        <p:spPr>
          <a:xfrm>
            <a:off x="7318982" y="1171161"/>
            <a:ext cx="4435994" cy="10741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63BE87"/>
                </a:solidFill>
                <a:latin typeface="Signika" panose="02010003020600000004" pitchFamily="2" charset="0"/>
                <a:ea typeface="+mj-ea"/>
                <a:cs typeface="+mj-cs"/>
              </a:defRPr>
            </a:lvl1pPr>
          </a:lstStyle>
          <a:p>
            <a:r>
              <a:rPr lang="cs-CZ" dirty="0">
                <a:solidFill>
                  <a:srgbClr val="626A72"/>
                </a:solidFill>
              </a:rPr>
              <a:t>Cena dopravy</a:t>
            </a:r>
          </a:p>
        </p:txBody>
      </p:sp>
      <p:sp>
        <p:nvSpPr>
          <p:cNvPr id="12" name="Nadpis 1"/>
          <p:cNvSpPr txBox="1">
            <a:spLocks/>
          </p:cNvSpPr>
          <p:nvPr/>
        </p:nvSpPr>
        <p:spPr>
          <a:xfrm>
            <a:off x="5988938" y="4436006"/>
            <a:ext cx="4435994" cy="10741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63BE87"/>
                </a:solidFill>
                <a:latin typeface="Signika" panose="02010003020600000004" pitchFamily="2" charset="0"/>
                <a:ea typeface="+mj-ea"/>
                <a:cs typeface="+mj-cs"/>
              </a:defRPr>
            </a:lvl1pPr>
          </a:lstStyle>
          <a:p>
            <a:r>
              <a:rPr lang="cs-CZ" dirty="0"/>
              <a:t>Rychlost dodání</a:t>
            </a:r>
          </a:p>
        </p:txBody>
      </p:sp>
      <p:sp>
        <p:nvSpPr>
          <p:cNvPr id="13" name="Nadpis 1"/>
          <p:cNvSpPr txBox="1">
            <a:spLocks/>
          </p:cNvSpPr>
          <p:nvPr/>
        </p:nvSpPr>
        <p:spPr>
          <a:xfrm>
            <a:off x="2416798" y="169564"/>
            <a:ext cx="5106933" cy="10741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63BE87"/>
                </a:solidFill>
                <a:latin typeface="Signika" panose="02010003020600000004" pitchFamily="2" charset="0"/>
                <a:ea typeface="+mj-ea"/>
                <a:cs typeface="+mj-cs"/>
              </a:defRPr>
            </a:lvl1pPr>
          </a:lstStyle>
          <a:p>
            <a:r>
              <a:rPr lang="cs-CZ">
                <a:solidFill>
                  <a:srgbClr val="626A72"/>
                </a:solidFill>
              </a:rPr>
              <a:t>Předchozí zkušenost</a:t>
            </a:r>
            <a:endParaRPr lang="cs-CZ" dirty="0">
              <a:solidFill>
                <a:srgbClr val="626A72"/>
              </a:solidFill>
            </a:endParaRPr>
          </a:p>
        </p:txBody>
      </p:sp>
      <p:sp>
        <p:nvSpPr>
          <p:cNvPr id="14" name="Nadpis 1"/>
          <p:cNvSpPr txBox="1">
            <a:spLocks/>
          </p:cNvSpPr>
          <p:nvPr/>
        </p:nvSpPr>
        <p:spPr>
          <a:xfrm>
            <a:off x="432996" y="4866586"/>
            <a:ext cx="4435994" cy="10741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63BE87"/>
                </a:solidFill>
                <a:latin typeface="Signika" panose="02010003020600000004" pitchFamily="2" charset="0"/>
                <a:ea typeface="+mj-ea"/>
                <a:cs typeface="+mj-cs"/>
              </a:defRPr>
            </a:lvl1pPr>
          </a:lstStyle>
          <a:p>
            <a:r>
              <a:rPr lang="cs-CZ" dirty="0"/>
              <a:t>Komunikace</a:t>
            </a:r>
          </a:p>
        </p:txBody>
      </p:sp>
    </p:spTree>
    <p:extLst>
      <p:ext uri="{BB962C8B-B14F-4D97-AF65-F5344CB8AC3E}">
        <p14:creationId xmlns:p14="http://schemas.microsoft.com/office/powerpoint/2010/main" val="38988342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2400" y="1870456"/>
            <a:ext cx="1714500" cy="17272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9353" y="4608576"/>
            <a:ext cx="10895527" cy="1739678"/>
          </a:xfrm>
        </p:spPr>
        <p:txBody>
          <a:bodyPr>
            <a:noAutofit/>
          </a:bodyPr>
          <a:lstStyle/>
          <a:p>
            <a:br>
              <a:rPr lang="cs-CZ" sz="3200" dirty="0"/>
            </a:br>
            <a:br>
              <a:rPr lang="cs-CZ" sz="3200" dirty="0"/>
            </a:br>
            <a:br>
              <a:rPr lang="cs-CZ" sz="3200" dirty="0"/>
            </a:br>
            <a:br>
              <a:rPr lang="cs-CZ" sz="3200" dirty="0"/>
            </a:br>
            <a:br>
              <a:rPr lang="cs-CZ" sz="3200" dirty="0"/>
            </a:br>
            <a:br>
              <a:rPr lang="cs-CZ" sz="3200" dirty="0"/>
            </a:br>
            <a:endParaRPr lang="cs-CZ" sz="32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259" y="238124"/>
            <a:ext cx="2553511" cy="600075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011680" y="36393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sp>
        <p:nvSpPr>
          <p:cNvPr id="11" name="Nadpis 1"/>
          <p:cNvSpPr txBox="1">
            <a:spLocks/>
          </p:cNvSpPr>
          <p:nvPr/>
        </p:nvSpPr>
        <p:spPr>
          <a:xfrm>
            <a:off x="649353" y="2304288"/>
            <a:ext cx="10895527" cy="40439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63BE87"/>
                </a:solidFill>
                <a:latin typeface="Signika" panose="02010003020600000004" pitchFamily="2" charset="0"/>
                <a:ea typeface="+mj-ea"/>
                <a:cs typeface="+mj-cs"/>
              </a:defRPr>
            </a:lvl1pPr>
          </a:lstStyle>
          <a:p>
            <a:r>
              <a:rPr lang="cs-CZ" dirty="0"/>
              <a:t>Komunikuje a buďte slušní!</a:t>
            </a:r>
            <a:br>
              <a:rPr lang="cs-CZ" dirty="0"/>
            </a:br>
            <a:r>
              <a:rPr lang="cs-CZ" dirty="0">
                <a:solidFill>
                  <a:srgbClr val="626A72"/>
                </a:solidFill>
              </a:rPr>
              <a:t>Zákazník má vždycky pravdu</a:t>
            </a:r>
          </a:p>
        </p:txBody>
      </p:sp>
    </p:spTree>
    <p:extLst>
      <p:ext uri="{BB962C8B-B14F-4D97-AF65-F5344CB8AC3E}">
        <p14:creationId xmlns:p14="http://schemas.microsoft.com/office/powerpoint/2010/main" val="174017914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9353" y="930370"/>
            <a:ext cx="10895527" cy="5417884"/>
          </a:xfrm>
        </p:spPr>
        <p:txBody>
          <a:bodyPr>
            <a:noAutofit/>
          </a:bodyPr>
          <a:lstStyle/>
          <a:p>
            <a:br>
              <a:rPr lang="cs-CZ" dirty="0"/>
            </a:br>
            <a:br>
              <a:rPr lang="cs-CZ" dirty="0"/>
            </a:br>
            <a:r>
              <a:rPr lang="cs-CZ" dirty="0" err="1"/>
              <a:t>Smartsupp</a:t>
            </a:r>
            <a:br>
              <a:rPr lang="cs-CZ" dirty="0"/>
            </a:br>
            <a:r>
              <a:rPr lang="cs-CZ" dirty="0">
                <a:solidFill>
                  <a:srgbClr val="626A72"/>
                </a:solidFill>
              </a:rPr>
              <a:t>Online chat a </a:t>
            </a:r>
            <a:r>
              <a:rPr lang="cs-CZ" dirty="0" err="1">
                <a:solidFill>
                  <a:srgbClr val="626A72"/>
                </a:solidFill>
              </a:rPr>
              <a:t>mouse</a:t>
            </a:r>
            <a:r>
              <a:rPr lang="cs-CZ" dirty="0">
                <a:solidFill>
                  <a:srgbClr val="626A72"/>
                </a:solidFill>
              </a:rPr>
              <a:t> </a:t>
            </a:r>
            <a:r>
              <a:rPr lang="cs-CZ" dirty="0" err="1">
                <a:solidFill>
                  <a:srgbClr val="626A72"/>
                </a:solidFill>
              </a:rPr>
              <a:t>tracking</a:t>
            </a:r>
            <a:r>
              <a:rPr lang="cs-CZ" dirty="0">
                <a:solidFill>
                  <a:srgbClr val="626A72"/>
                </a:solidFill>
              </a:rPr>
              <a:t> v jednom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259" y="238124"/>
            <a:ext cx="2553511" cy="600075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011680" y="36393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3962400" y="327258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4116" y="1995866"/>
            <a:ext cx="4826000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61089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BE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9353" y="465221"/>
            <a:ext cx="10895527" cy="5883033"/>
          </a:xfrm>
        </p:spPr>
        <p:txBody>
          <a:bodyPr>
            <a:noAutofit/>
          </a:bodyPr>
          <a:lstStyle/>
          <a:p>
            <a:r>
              <a:rPr lang="cs-CZ" sz="8000" dirty="0">
                <a:solidFill>
                  <a:schemeClr val="bg1"/>
                </a:solidFill>
              </a:rPr>
              <a:t>+1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2011680" y="36393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178303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9353" y="930370"/>
            <a:ext cx="10895527" cy="5417884"/>
          </a:xfrm>
        </p:spPr>
        <p:txBody>
          <a:bodyPr>
            <a:noAutofit/>
          </a:bodyPr>
          <a:lstStyle/>
          <a:p>
            <a:r>
              <a:rPr lang="cs-CZ" dirty="0">
                <a:solidFill>
                  <a:srgbClr val="626A72"/>
                </a:solidFill>
              </a:rPr>
              <a:t>Synergie všech oblastí</a:t>
            </a:r>
            <a:br>
              <a:rPr lang="cs-CZ" dirty="0">
                <a:solidFill>
                  <a:srgbClr val="626A72"/>
                </a:solidFill>
              </a:rPr>
            </a:br>
            <a:br>
              <a:rPr lang="cs-CZ" dirty="0">
                <a:solidFill>
                  <a:srgbClr val="626A72"/>
                </a:solidFill>
              </a:rPr>
            </a:br>
            <a:r>
              <a:rPr lang="cs-CZ" dirty="0"/>
              <a:t>Silný jako nejslabší článek</a:t>
            </a:r>
            <a:endParaRPr lang="cs-CZ" dirty="0">
              <a:solidFill>
                <a:srgbClr val="626A72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259" y="238124"/>
            <a:ext cx="2553511" cy="600075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011680" y="36393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3962400" y="327258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049722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9353" y="930370"/>
            <a:ext cx="10895527" cy="5417884"/>
          </a:xfrm>
        </p:spPr>
        <p:txBody>
          <a:bodyPr>
            <a:noAutofit/>
          </a:bodyPr>
          <a:lstStyle/>
          <a:p>
            <a:r>
              <a:rPr lang="cs-CZ" dirty="0"/>
              <a:t>Maximalizujte obsah červeného pole</a:t>
            </a: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endParaRPr lang="cs-CZ" dirty="0">
              <a:solidFill>
                <a:srgbClr val="626A72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259" y="238124"/>
            <a:ext cx="2553511" cy="600075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011680" y="36393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3962400" y="327258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3316" y="1865751"/>
            <a:ext cx="7467600" cy="462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35100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9353" y="930370"/>
            <a:ext cx="10895527" cy="5417884"/>
          </a:xfrm>
        </p:spPr>
        <p:txBody>
          <a:bodyPr>
            <a:noAutofit/>
          </a:bodyPr>
          <a:lstStyle/>
          <a:p>
            <a:r>
              <a:rPr lang="cs-CZ" sz="4000" dirty="0"/>
              <a:t>Jaké na mě máte otázky?</a:t>
            </a:r>
            <a:br>
              <a:rPr lang="cs-CZ" sz="4000" dirty="0"/>
            </a:br>
            <a:br>
              <a:rPr lang="cs-CZ" sz="4000" dirty="0">
                <a:solidFill>
                  <a:srgbClr val="626A72"/>
                </a:solidFill>
              </a:rPr>
            </a:br>
            <a:r>
              <a:rPr lang="cs-CZ" sz="4000" dirty="0">
                <a:solidFill>
                  <a:srgbClr val="626A72"/>
                </a:solidFill>
              </a:rPr>
              <a:t>Co byste potřebovali více rozvést?</a:t>
            </a:r>
            <a:br>
              <a:rPr lang="cs-CZ" sz="4000" dirty="0">
                <a:solidFill>
                  <a:srgbClr val="626A72"/>
                </a:solidFill>
              </a:rPr>
            </a:br>
            <a:br>
              <a:rPr lang="cs-CZ" sz="4000" dirty="0"/>
            </a:br>
            <a:r>
              <a:rPr lang="cs-CZ" sz="4000" dirty="0"/>
              <a:t>Na jaké téma chcete znát můj názor?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259" y="238124"/>
            <a:ext cx="2553511" cy="600075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011680" y="36393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1887545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/>
          <p:cNvGraphicFramePr>
            <a:graphicFrameLocks noChangeAspect="1"/>
          </p:cNvGraphicFramePr>
          <p:nvPr>
            <p:extLst/>
          </p:nvPr>
        </p:nvGraphicFramePr>
        <p:xfrm>
          <a:off x="0" y="5951764"/>
          <a:ext cx="12192000" cy="904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6" r:id="rId4" imgW="16253640" imgH="1206000" progId="">
                  <p:embed/>
                </p:oleObj>
              </mc:Choice>
              <mc:Fallback>
                <p:oleObj r:id="rId4" imgW="16253640" imgH="12060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5951764"/>
                        <a:ext cx="12192000" cy="904875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Zástupný symbol pro zápatí 4"/>
          <p:cNvSpPr txBox="1">
            <a:spLocks/>
          </p:cNvSpPr>
          <p:nvPr/>
        </p:nvSpPr>
        <p:spPr>
          <a:xfrm>
            <a:off x="7238999" y="6070373"/>
            <a:ext cx="4517571" cy="651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Signika" panose="0201000302060000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 err="1"/>
              <a:t>Barcamp</a:t>
            </a:r>
            <a:r>
              <a:rPr lang="cs-CZ" dirty="0"/>
              <a:t> Kolín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71" y="6156959"/>
            <a:ext cx="498021" cy="498021"/>
          </a:xfrm>
          <a:prstGeom prst="rect">
            <a:avLst/>
          </a:prstGeom>
        </p:spPr>
      </p:pic>
      <p:cxnSp>
        <p:nvCxnSpPr>
          <p:cNvPr id="5" name="Přímá spojnice 4"/>
          <p:cNvCxnSpPr/>
          <p:nvPr/>
        </p:nvCxnSpPr>
        <p:spPr>
          <a:xfrm>
            <a:off x="1129394" y="6070373"/>
            <a:ext cx="0" cy="65110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ástupný symbol pro datum 3"/>
          <p:cNvSpPr txBox="1">
            <a:spLocks/>
          </p:cNvSpPr>
          <p:nvPr/>
        </p:nvSpPr>
        <p:spPr>
          <a:xfrm>
            <a:off x="1234441" y="6070373"/>
            <a:ext cx="2373084" cy="6511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Signika" panose="0201000302060000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partak@paveltlapak.cz</a:t>
            </a:r>
          </a:p>
          <a:p>
            <a:r>
              <a:rPr lang="cs-CZ" dirty="0"/>
              <a:t>https://</a:t>
            </a:r>
            <a:r>
              <a:rPr lang="cs-CZ" dirty="0" err="1"/>
              <a:t>paveltlapak.cz</a:t>
            </a:r>
            <a:r>
              <a:rPr lang="cs-CZ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17653699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11544</TotalTime>
  <Words>484</Words>
  <Application>Microsoft Macintosh PowerPoint</Application>
  <PresentationFormat>Širokoúhlá obrazovka</PresentationFormat>
  <Paragraphs>144</Paragraphs>
  <Slides>96</Slides>
  <Notes>11</Notes>
  <HiddenSlides>0</HiddenSlides>
  <MMClips>0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0</vt:i4>
      </vt:variant>
      <vt:variant>
        <vt:lpstr>Nadpisy snímků</vt:lpstr>
      </vt:variant>
      <vt:variant>
        <vt:i4>96</vt:i4>
      </vt:variant>
    </vt:vector>
  </HeadingPairs>
  <TitlesOfParts>
    <vt:vector size="101" baseType="lpstr">
      <vt:lpstr>Arial</vt:lpstr>
      <vt:lpstr>Calibri</vt:lpstr>
      <vt:lpstr>Mangal</vt:lpstr>
      <vt:lpstr>Signika</vt:lpstr>
      <vt:lpstr>Motiv Office</vt:lpstr>
      <vt:lpstr>Prezentace aplikace PowerPoint</vt:lpstr>
      <vt:lpstr>      </vt:lpstr>
      <vt:lpstr>      </vt:lpstr>
      <vt:lpstr>      </vt:lpstr>
      <vt:lpstr>      </vt:lpstr>
      <vt:lpstr>      </vt:lpstr>
      <vt:lpstr>      </vt:lpstr>
      <vt:lpstr>      </vt:lpstr>
      <vt:lpstr>      </vt:lpstr>
      <vt:lpstr>STUDIE APEK: Zcela zásadní atributy e-shopu</vt:lpstr>
      <vt:lpstr>Prezentace aplikace PowerPoint</vt:lpstr>
      <vt:lpstr>Prezentace aplikace PowerPoint</vt:lpstr>
      <vt:lpstr>Prezentace aplikace PowerPoint</vt:lpstr>
      <vt:lpstr>Prezentace aplikace PowerPoint</vt:lpstr>
      <vt:lpstr>Cena zboží sice patří mezi nejdůležitější faktory, ale není zcela klíčová.</vt:lpstr>
      <vt:lpstr>Jak to vidím já?</vt:lpstr>
      <vt:lpstr>Prezentace aplikace PowerPoint</vt:lpstr>
      <vt:lpstr>Pomáhám e-shopům k rekordním výsledkům</vt:lpstr>
      <vt:lpstr>z 1 M na 2,5 M / měsíc po půl roce spolupráce  růst tržeb o 176,50 %  po vedeném redesignu  zvýšení objednávek o 56 % díky úpravě košíku </vt:lpstr>
      <vt:lpstr>Není to ale jen moje zásluha!</vt:lpstr>
      <vt:lpstr>6+1 oblastí, které oddělují úspěšné e-shopy od neúspěšných </vt:lpstr>
      <vt:lpstr>Produkt</vt:lpstr>
      <vt:lpstr>Získám feed od dodavatele  Nahraju produkty a čím víc, tím líp  A tralá … prodávám</vt:lpstr>
      <vt:lpstr>Po zákaznících ani vidu ani slechu  Zahlcení balastem, který ani nechtějí</vt:lpstr>
      <vt:lpstr>Co zákazníci chtějí a jak je na tom trh  ? ? ? ? ? ?</vt:lpstr>
      <vt:lpstr>Touha, potřeba, poptávka</vt:lpstr>
      <vt:lpstr>Prodáváte produkty, co nikdo jiný ne Nebo vyrábíte vlastní-&gt; pravděpodobně je nikdo nezná  Prodáváte to, co konkurence</vt:lpstr>
      <vt:lpstr>Cena</vt:lpstr>
      <vt:lpstr>Soupeřit nejnižší cenou?</vt:lpstr>
      <vt:lpstr>Prezentace aplikace PowerPoint</vt:lpstr>
      <vt:lpstr>Je to cesta do pekel</vt:lpstr>
      <vt:lpstr>Férová cena  Proč u vás nakoupí, i když nebudete nejlevnější?</vt:lpstr>
      <vt:lpstr>Marketing</vt:lpstr>
      <vt:lpstr>Aby u vás někdo nakoupil, musíte o sobě dát vědět</vt:lpstr>
      <vt:lpstr>Zákazník NE-nakupuje při první návštěvě</vt:lpstr>
      <vt:lpstr>Prochází zákaznickou cestou  SEE-THINK-DO-CARE</vt:lpstr>
      <vt:lpstr>Prezentace aplikace PowerPoint</vt:lpstr>
      <vt:lpstr>CLV  Cíl = prodat znovu, znovu, znovu …</vt:lpstr>
      <vt:lpstr>UX</vt:lpstr>
      <vt:lpstr>aneb  neházejte uživateli klacky pod nohy a nenuťte ho přemýšlet!</vt:lpstr>
      <vt:lpstr>Optimalizace konverzního poměru vydělává 2x</vt:lpstr>
      <vt:lpstr>Dáme si trochu matematiky!</vt:lpstr>
      <vt:lpstr>Máme e-shop konverzním poměrem 1 % a tržbou 100 000 Kč. Do reklamy 10 % z obratu.</vt:lpstr>
      <vt:lpstr>Co se stane, když se nám podaří zvýšit konverzní poměr na 2 %?</vt:lpstr>
      <vt:lpstr>1. Tržby budou pravděpodobně  kolem 200 000 Kč</vt:lpstr>
      <vt:lpstr>2. Za stejné náklady vyděláme 2x tolik. Nákladovost bude 5 %, takže je zde prostor znásobit investice do reklamy. To vede opět k násobnému růstu tržeb.</vt:lpstr>
      <vt:lpstr>Psychologie prodeje</vt:lpstr>
      <vt:lpstr>Urgence</vt:lpstr>
      <vt:lpstr>Nedostatek</vt:lpstr>
      <vt:lpstr>Social proof</vt:lpstr>
      <vt:lpstr>Logistika</vt:lpstr>
      <vt:lpstr>Možnosti odběru a platby</vt:lpstr>
      <vt:lpstr>Možnosti odběru a platby</vt:lpstr>
      <vt:lpstr>Cena dopravy (a balného a platby)</vt:lpstr>
      <vt:lpstr>Cena dopravy (a balného a platby)</vt:lpstr>
      <vt:lpstr>Rychlost dopravy</vt:lpstr>
      <vt:lpstr>Zákaznická podpora</vt:lpstr>
      <vt:lpstr>(NE)komunikace</vt:lpstr>
      <vt:lpstr>(NE)slušnost</vt:lpstr>
      <vt:lpstr>Prezentace aplikace PowerPoint</vt:lpstr>
      <vt:lpstr>Prezentace aplikace PowerPoint</vt:lpstr>
      <vt:lpstr>+1 ? ? ? ? ?</vt:lpstr>
      <vt:lpstr>Tipy -&gt; Co vám bude fungovat!</vt:lpstr>
      <vt:lpstr>Produkt</vt:lpstr>
      <vt:lpstr>      </vt:lpstr>
      <vt:lpstr>      </vt:lpstr>
      <vt:lpstr>Google Analytics Konverze &gt; Elektronický obchod &gt; Výkon produktu</vt:lpstr>
      <vt:lpstr>Prezentace aplikace PowerPoint</vt:lpstr>
      <vt:lpstr>Marketshare analýza např. od Bidding Tools</vt:lpstr>
      <vt:lpstr> Heureka.cz – pořadí produktů v kategoriích</vt:lpstr>
      <vt:lpstr>Cena</vt:lpstr>
      <vt:lpstr>      </vt:lpstr>
      <vt:lpstr>Heuréka – Sortiment report (Marketing Miner)</vt:lpstr>
      <vt:lpstr>      </vt:lpstr>
      <vt:lpstr>Marketing</vt:lpstr>
      <vt:lpstr>  Heureka + Zbozi.cz  Spárované produkty a placený režim</vt:lpstr>
      <vt:lpstr>Google Shopping  Sklik produktové kampaně</vt:lpstr>
      <vt:lpstr>Myslete na SEE-THINK-DO-CARE Avinash Kaushik   </vt:lpstr>
      <vt:lpstr>UX</vt:lpstr>
      <vt:lpstr>      </vt:lpstr>
      <vt:lpstr>Google Analytics  Konverze &gt; Cíle &gt; Vizualizace cesty</vt:lpstr>
      <vt:lpstr>Prezentace aplikace PowerPoint</vt:lpstr>
      <vt:lpstr>Jak používají váš web?  Mouse tracking pomocí Smarlook Heatmapy přes Hotjar </vt:lpstr>
      <vt:lpstr>Prezentace aplikace PowerPoint</vt:lpstr>
      <vt:lpstr>      </vt:lpstr>
      <vt:lpstr>Logistika</vt:lpstr>
      <vt:lpstr>      </vt:lpstr>
      <vt:lpstr>Maximalizujte možnost osobních odběrů</vt:lpstr>
      <vt:lpstr>Zákaznická podpora</vt:lpstr>
      <vt:lpstr>      </vt:lpstr>
      <vt:lpstr>  Smartsupp Online chat a mouse tracking v jednom</vt:lpstr>
      <vt:lpstr>+1</vt:lpstr>
      <vt:lpstr>Synergie všech oblastí  Silný jako nejslabší článek</vt:lpstr>
      <vt:lpstr>Maximalizujte obsah červeného pole       </vt:lpstr>
      <vt:lpstr>Jaké na mě máte otázky?  Co byste potřebovali více rozvést?  Na jaké téma chcete znát můj názor?</vt:lpstr>
      <vt:lpstr>Prezentace aplikace PowerPoint</vt:lpstr>
    </vt:vector>
  </TitlesOfParts>
  <Company>Microsoft</Company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Pavel</dc:creator>
  <cp:lastModifiedBy>Pavel Tlapák</cp:lastModifiedBy>
  <cp:revision>186</cp:revision>
  <cp:lastPrinted>2017-06-02T12:58:33Z</cp:lastPrinted>
  <dcterms:created xsi:type="dcterms:W3CDTF">2016-03-04T08:03:03Z</dcterms:created>
  <dcterms:modified xsi:type="dcterms:W3CDTF">2018-05-12T07:21:05Z</dcterms:modified>
</cp:coreProperties>
</file>